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91" r:id="rId5"/>
  </p:sldMasterIdLst>
  <p:notesMasterIdLst>
    <p:notesMasterId r:id="rId34"/>
  </p:notesMasterIdLst>
  <p:handoutMasterIdLst>
    <p:handoutMasterId r:id="rId35"/>
  </p:handoutMasterIdLst>
  <p:sldIdLst>
    <p:sldId id="456" r:id="rId6"/>
    <p:sldId id="457" r:id="rId7"/>
    <p:sldId id="496" r:id="rId8"/>
    <p:sldId id="606" r:id="rId9"/>
    <p:sldId id="625" r:id="rId10"/>
    <p:sldId id="627" r:id="rId11"/>
    <p:sldId id="607" r:id="rId12"/>
    <p:sldId id="515" r:id="rId13"/>
    <p:sldId id="586" r:id="rId14"/>
    <p:sldId id="587" r:id="rId15"/>
    <p:sldId id="526" r:id="rId16"/>
    <p:sldId id="611" r:id="rId17"/>
    <p:sldId id="612" r:id="rId18"/>
    <p:sldId id="613" r:id="rId19"/>
    <p:sldId id="626" r:id="rId20"/>
    <p:sldId id="615" r:id="rId21"/>
    <p:sldId id="617" r:id="rId22"/>
    <p:sldId id="614" r:id="rId23"/>
    <p:sldId id="620" r:id="rId24"/>
    <p:sldId id="618" r:id="rId25"/>
    <p:sldId id="619" r:id="rId26"/>
    <p:sldId id="623" r:id="rId27"/>
    <p:sldId id="622" r:id="rId28"/>
    <p:sldId id="616" r:id="rId29"/>
    <p:sldId id="610" r:id="rId30"/>
    <p:sldId id="597" r:id="rId31"/>
    <p:sldId id="608" r:id="rId32"/>
    <p:sldId id="624" r:id="rId33"/>
  </p:sldIdLst>
  <p:sldSz cx="9601200" cy="7315200"/>
  <p:notesSz cx="6827838" cy="8939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p15:clr>
            <a:srgbClr val="A4A3A4"/>
          </p15:clr>
        </p15:guide>
        <p15:guide id="2" pos="4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8"/>
    <a:srgbClr val="C3FEFF"/>
    <a:srgbClr val="CCF5F6"/>
    <a:srgbClr val="F4D30C"/>
    <a:srgbClr val="F0F010"/>
    <a:srgbClr val="EAEAEA"/>
    <a:srgbClr val="826997"/>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867" autoAdjust="0"/>
  </p:normalViewPr>
  <p:slideViewPr>
    <p:cSldViewPr snapToGrid="0">
      <p:cViewPr varScale="1">
        <p:scale>
          <a:sx n="82" d="100"/>
          <a:sy n="82" d="100"/>
        </p:scale>
        <p:origin x="1470" y="60"/>
      </p:cViewPr>
      <p:guideLst>
        <p:guide orient="horz" pos="1392"/>
        <p:guide pos="4800"/>
      </p:guideLst>
    </p:cSldViewPr>
  </p:slideViewPr>
  <p:outlineViewPr>
    <p:cViewPr>
      <p:scale>
        <a:sx n="33" d="100"/>
        <a:sy n="33" d="100"/>
      </p:scale>
      <p:origin x="0" y="-5957"/>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75" d="100"/>
        <a:sy n="75" d="100"/>
      </p:scale>
      <p:origin x="0" y="-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3" Type="http://schemas.openxmlformats.org/officeDocument/2006/relationships/slide" Target="slides/slide3.xml"/><Relationship Id="rId7" Type="http://schemas.openxmlformats.org/officeDocument/2006/relationships/slide" Target="slides/slide2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8.xml"/><Relationship Id="rId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ernandez" userId="6dcafd9d-b8ba-40b1-b7c1-076d5378ee4b" providerId="ADAL" clId="{3D51FC07-E190-4F46-9970-230873362017}"/>
    <pc:docChg chg="custSel modSld">
      <pc:chgData name="Michael Hernandez" userId="6dcafd9d-b8ba-40b1-b7c1-076d5378ee4b" providerId="ADAL" clId="{3D51FC07-E190-4F46-9970-230873362017}" dt="2022-09-07T16:55:09.617" v="74" actId="20577"/>
      <pc:docMkLst>
        <pc:docMk/>
      </pc:docMkLst>
      <pc:sldChg chg="modSp mod">
        <pc:chgData name="Michael Hernandez" userId="6dcafd9d-b8ba-40b1-b7c1-076d5378ee4b" providerId="ADAL" clId="{3D51FC07-E190-4F46-9970-230873362017}" dt="2022-09-07T15:41:22.362" v="5" actId="403"/>
        <pc:sldMkLst>
          <pc:docMk/>
          <pc:sldMk cId="0" sldId="457"/>
        </pc:sldMkLst>
      </pc:sldChg>
      <pc:sldChg chg="modSp mod">
        <pc:chgData name="Michael Hernandez" userId="6dcafd9d-b8ba-40b1-b7c1-076d5378ee4b" providerId="ADAL" clId="{3D51FC07-E190-4F46-9970-230873362017}" dt="2022-09-07T15:41:29.184" v="6" actId="403"/>
        <pc:sldMkLst>
          <pc:docMk/>
          <pc:sldMk cId="0" sldId="496"/>
        </pc:sldMkLst>
      </pc:sldChg>
      <pc:sldChg chg="modSp mod">
        <pc:chgData name="Michael Hernandez" userId="6dcafd9d-b8ba-40b1-b7c1-076d5378ee4b" providerId="ADAL" clId="{3D51FC07-E190-4F46-9970-230873362017}" dt="2022-09-07T16:55:09.617" v="74" actId="20577"/>
        <pc:sldMkLst>
          <pc:docMk/>
          <pc:sldMk cId="0" sldId="515"/>
        </pc:sldMkLst>
      </pc:sldChg>
      <pc:sldChg chg="modSp mod">
        <pc:chgData name="Michael Hernandez" userId="6dcafd9d-b8ba-40b1-b7c1-076d5378ee4b" providerId="ADAL" clId="{3D51FC07-E190-4F46-9970-230873362017}" dt="2022-09-07T15:42:21.033" v="14" actId="403"/>
        <pc:sldMkLst>
          <pc:docMk/>
          <pc:sldMk cId="0" sldId="526"/>
        </pc:sldMkLst>
      </pc:sldChg>
      <pc:sldChg chg="modSp mod">
        <pc:chgData name="Michael Hernandez" userId="6dcafd9d-b8ba-40b1-b7c1-076d5378ee4b" providerId="ADAL" clId="{3D51FC07-E190-4F46-9970-230873362017}" dt="2022-09-07T15:41:55.820" v="12" actId="403"/>
        <pc:sldMkLst>
          <pc:docMk/>
          <pc:sldMk cId="0" sldId="586"/>
        </pc:sldMkLst>
      </pc:sldChg>
      <pc:sldChg chg="modSp mod">
        <pc:chgData name="Michael Hernandez" userId="6dcafd9d-b8ba-40b1-b7c1-076d5378ee4b" providerId="ADAL" clId="{3D51FC07-E190-4F46-9970-230873362017}" dt="2022-09-07T15:42:17.324" v="13" actId="403"/>
        <pc:sldMkLst>
          <pc:docMk/>
          <pc:sldMk cId="0" sldId="587"/>
        </pc:sldMkLst>
      </pc:sldChg>
      <pc:sldChg chg="modSp mod">
        <pc:chgData name="Michael Hernandez" userId="6dcafd9d-b8ba-40b1-b7c1-076d5378ee4b" providerId="ADAL" clId="{3D51FC07-E190-4F46-9970-230873362017}" dt="2022-09-07T15:43:48.321" v="31" actId="403"/>
        <pc:sldMkLst>
          <pc:docMk/>
          <pc:sldMk cId="0" sldId="597"/>
        </pc:sldMkLst>
      </pc:sldChg>
      <pc:sldChg chg="modSp mod">
        <pc:chgData name="Michael Hernandez" userId="6dcafd9d-b8ba-40b1-b7c1-076d5378ee4b" providerId="ADAL" clId="{3D51FC07-E190-4F46-9970-230873362017}" dt="2022-09-07T16:49:10.709" v="38" actId="255"/>
        <pc:sldMkLst>
          <pc:docMk/>
          <pc:sldMk cId="0" sldId="606"/>
        </pc:sldMkLst>
      </pc:sldChg>
      <pc:sldChg chg="modSp mod">
        <pc:chgData name="Michael Hernandez" userId="6dcafd9d-b8ba-40b1-b7c1-076d5378ee4b" providerId="ADAL" clId="{3D51FC07-E190-4F46-9970-230873362017}" dt="2022-09-07T15:41:47.674" v="11" actId="403"/>
        <pc:sldMkLst>
          <pc:docMk/>
          <pc:sldMk cId="0" sldId="607"/>
        </pc:sldMkLst>
      </pc:sldChg>
      <pc:sldChg chg="modSp mod">
        <pc:chgData name="Michael Hernandez" userId="6dcafd9d-b8ba-40b1-b7c1-076d5378ee4b" providerId="ADAL" clId="{3D51FC07-E190-4F46-9970-230873362017}" dt="2022-09-07T15:43:52.011" v="33" actId="403"/>
        <pc:sldMkLst>
          <pc:docMk/>
          <pc:sldMk cId="0" sldId="608"/>
        </pc:sldMkLst>
      </pc:sldChg>
      <pc:sldChg chg="modSp mod">
        <pc:chgData name="Michael Hernandez" userId="6dcafd9d-b8ba-40b1-b7c1-076d5378ee4b" providerId="ADAL" clId="{3D51FC07-E190-4F46-9970-230873362017}" dt="2022-09-07T15:43:44.573" v="29" actId="403"/>
        <pc:sldMkLst>
          <pc:docMk/>
          <pc:sldMk cId="0" sldId="610"/>
        </pc:sldMkLst>
      </pc:sldChg>
      <pc:sldChg chg="modSp mod">
        <pc:chgData name="Michael Hernandez" userId="6dcafd9d-b8ba-40b1-b7c1-076d5378ee4b" providerId="ADAL" clId="{3D51FC07-E190-4F46-9970-230873362017}" dt="2022-09-07T15:42:25.282" v="15" actId="403"/>
        <pc:sldMkLst>
          <pc:docMk/>
          <pc:sldMk cId="0" sldId="611"/>
        </pc:sldMkLst>
      </pc:sldChg>
      <pc:sldChg chg="modSp mod">
        <pc:chgData name="Michael Hernandez" userId="6dcafd9d-b8ba-40b1-b7c1-076d5378ee4b" providerId="ADAL" clId="{3D51FC07-E190-4F46-9970-230873362017}" dt="2022-09-07T15:42:28.969" v="16" actId="403"/>
        <pc:sldMkLst>
          <pc:docMk/>
          <pc:sldMk cId="0" sldId="613"/>
        </pc:sldMkLst>
      </pc:sldChg>
      <pc:sldChg chg="modSp mod">
        <pc:chgData name="Michael Hernandez" userId="6dcafd9d-b8ba-40b1-b7c1-076d5378ee4b" providerId="ADAL" clId="{3D51FC07-E190-4F46-9970-230873362017}" dt="2022-09-07T15:42:58.795" v="21" actId="403"/>
        <pc:sldMkLst>
          <pc:docMk/>
          <pc:sldMk cId="0" sldId="614"/>
        </pc:sldMkLst>
      </pc:sldChg>
      <pc:sldChg chg="modSp mod">
        <pc:chgData name="Michael Hernandez" userId="6dcafd9d-b8ba-40b1-b7c1-076d5378ee4b" providerId="ADAL" clId="{3D51FC07-E190-4F46-9970-230873362017}" dt="2022-09-07T15:42:50.858" v="19" actId="403"/>
        <pc:sldMkLst>
          <pc:docMk/>
          <pc:sldMk cId="0" sldId="615"/>
        </pc:sldMkLst>
      </pc:sldChg>
      <pc:sldChg chg="modSp mod">
        <pc:chgData name="Michael Hernandez" userId="6dcafd9d-b8ba-40b1-b7c1-076d5378ee4b" providerId="ADAL" clId="{3D51FC07-E190-4F46-9970-230873362017}" dt="2022-09-07T15:43:41.554" v="28" actId="403"/>
        <pc:sldMkLst>
          <pc:docMk/>
          <pc:sldMk cId="0" sldId="616"/>
        </pc:sldMkLst>
      </pc:sldChg>
      <pc:sldChg chg="modSp mod">
        <pc:chgData name="Michael Hernandez" userId="6dcafd9d-b8ba-40b1-b7c1-076d5378ee4b" providerId="ADAL" clId="{3D51FC07-E190-4F46-9970-230873362017}" dt="2022-09-07T15:42:54.371" v="20" actId="403"/>
        <pc:sldMkLst>
          <pc:docMk/>
          <pc:sldMk cId="0" sldId="617"/>
        </pc:sldMkLst>
      </pc:sldChg>
      <pc:sldChg chg="modSp mod">
        <pc:chgData name="Michael Hernandez" userId="6dcafd9d-b8ba-40b1-b7c1-076d5378ee4b" providerId="ADAL" clId="{3D51FC07-E190-4F46-9970-230873362017}" dt="2022-09-07T15:43:30.172" v="25" actId="403"/>
        <pc:sldMkLst>
          <pc:docMk/>
          <pc:sldMk cId="0" sldId="618"/>
        </pc:sldMkLst>
      </pc:sldChg>
      <pc:sldChg chg="modSp mod">
        <pc:chgData name="Michael Hernandez" userId="6dcafd9d-b8ba-40b1-b7c1-076d5378ee4b" providerId="ADAL" clId="{3D51FC07-E190-4F46-9970-230873362017}" dt="2022-09-07T15:43:33.211" v="26" actId="403"/>
        <pc:sldMkLst>
          <pc:docMk/>
          <pc:sldMk cId="0" sldId="619"/>
        </pc:sldMkLst>
      </pc:sldChg>
      <pc:sldChg chg="modSp mod">
        <pc:chgData name="Michael Hernandez" userId="6dcafd9d-b8ba-40b1-b7c1-076d5378ee4b" providerId="ADAL" clId="{3D51FC07-E190-4F46-9970-230873362017}" dt="2022-09-07T15:43:02.624" v="22" actId="403"/>
        <pc:sldMkLst>
          <pc:docMk/>
          <pc:sldMk cId="0" sldId="620"/>
        </pc:sldMkLst>
      </pc:sldChg>
      <pc:sldChg chg="modSp mod">
        <pc:chgData name="Michael Hernandez" userId="6dcafd9d-b8ba-40b1-b7c1-076d5378ee4b" providerId="ADAL" clId="{3D51FC07-E190-4F46-9970-230873362017}" dt="2022-09-07T15:43:13.441" v="24" actId="403"/>
        <pc:sldMkLst>
          <pc:docMk/>
          <pc:sldMk cId="0" sldId="622"/>
        </pc:sldMkLst>
      </pc:sldChg>
      <pc:sldChg chg="modSp mod">
        <pc:chgData name="Michael Hernandez" userId="6dcafd9d-b8ba-40b1-b7c1-076d5378ee4b" providerId="ADAL" clId="{3D51FC07-E190-4F46-9970-230873362017}" dt="2022-09-07T15:43:35.579" v="27" actId="403"/>
        <pc:sldMkLst>
          <pc:docMk/>
          <pc:sldMk cId="0" sldId="623"/>
        </pc:sldMkLst>
      </pc:sldChg>
      <pc:sldChg chg="modSp mod">
        <pc:chgData name="Michael Hernandez" userId="6dcafd9d-b8ba-40b1-b7c1-076d5378ee4b" providerId="ADAL" clId="{3D51FC07-E190-4F46-9970-230873362017}" dt="2022-09-07T15:43:56.252" v="34" actId="403"/>
        <pc:sldMkLst>
          <pc:docMk/>
          <pc:sldMk cId="0" sldId="624"/>
        </pc:sldMkLst>
      </pc:sldChg>
      <pc:sldChg chg="modSp mod">
        <pc:chgData name="Michael Hernandez" userId="6dcafd9d-b8ba-40b1-b7c1-076d5378ee4b" providerId="ADAL" clId="{3D51FC07-E190-4F46-9970-230873362017}" dt="2022-09-07T15:41:38.433" v="9" actId="403"/>
        <pc:sldMkLst>
          <pc:docMk/>
          <pc:sldMk cId="0" sldId="625"/>
        </pc:sldMkLst>
      </pc:sldChg>
      <pc:sldChg chg="modSp mod">
        <pc:chgData name="Michael Hernandez" userId="6dcafd9d-b8ba-40b1-b7c1-076d5378ee4b" providerId="ADAL" clId="{3D51FC07-E190-4F46-9970-230873362017}" dt="2022-09-07T15:42:39.168" v="17" actId="403"/>
        <pc:sldMkLst>
          <pc:docMk/>
          <pc:sldMk cId="0" sldId="626"/>
        </pc:sldMkLst>
      </pc:sldChg>
      <pc:sldChg chg="modSp mod">
        <pc:chgData name="Michael Hernandez" userId="6dcafd9d-b8ba-40b1-b7c1-076d5378ee4b" providerId="ADAL" clId="{3D51FC07-E190-4F46-9970-230873362017}" dt="2022-09-07T15:41:42.465" v="10" actId="403"/>
        <pc:sldMkLst>
          <pc:docMk/>
          <pc:sldMk cId="108352127" sldId="62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E272-738D-4285-BFBB-7A33DBE40431}"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AFB5A80D-7487-47F2-AD33-23ECD23DEB08}">
      <dgm:prSet custT="1"/>
      <dgm:spPr/>
      <dgm:t>
        <a:bodyPr/>
        <a:lstStyle/>
        <a:p>
          <a:r>
            <a:rPr lang="en-US" sz="1400" b="0" dirty="0"/>
            <a:t>Change accounting system to TEAMS</a:t>
          </a:r>
          <a:endParaRPr lang="en-US" sz="1400" dirty="0"/>
        </a:p>
      </dgm:t>
    </dgm:pt>
    <dgm:pt modelId="{0D15D136-51F1-4E00-8CF3-BA0044EB30E2}" type="parTrans" cxnId="{926EF9A7-0A53-4F26-9267-8885545B781A}">
      <dgm:prSet/>
      <dgm:spPr/>
      <dgm:t>
        <a:bodyPr/>
        <a:lstStyle/>
        <a:p>
          <a:endParaRPr lang="en-US" sz="1400"/>
        </a:p>
      </dgm:t>
    </dgm:pt>
    <dgm:pt modelId="{8A48F598-8D6A-4245-9FF3-5D2F4386A9C7}" type="sibTrans" cxnId="{926EF9A7-0A53-4F26-9267-8885545B781A}">
      <dgm:prSet/>
      <dgm:spPr/>
      <dgm:t>
        <a:bodyPr/>
        <a:lstStyle/>
        <a:p>
          <a:endParaRPr lang="en-US" sz="2000"/>
        </a:p>
      </dgm:t>
    </dgm:pt>
    <dgm:pt modelId="{40E5AFD1-9B54-4C33-B360-746025EDC686}">
      <dgm:prSet custT="1"/>
      <dgm:spPr/>
      <dgm:t>
        <a:bodyPr/>
        <a:lstStyle/>
        <a:p>
          <a:r>
            <a:rPr lang="en-US" sz="1400" b="0" dirty="0"/>
            <a:t>Staff turnovers during and after the implementation</a:t>
          </a:r>
          <a:endParaRPr lang="en-US" sz="1400" dirty="0"/>
        </a:p>
      </dgm:t>
    </dgm:pt>
    <dgm:pt modelId="{DD31D14B-0A27-4CE7-A491-DAC618BF4414}" type="parTrans" cxnId="{31C7E8F7-43EB-4CA6-BCB2-6CEA73F749B9}">
      <dgm:prSet/>
      <dgm:spPr/>
      <dgm:t>
        <a:bodyPr/>
        <a:lstStyle/>
        <a:p>
          <a:endParaRPr lang="en-US" sz="1400"/>
        </a:p>
      </dgm:t>
    </dgm:pt>
    <dgm:pt modelId="{2CFB6B8C-A569-4169-BD4D-CB462F92595E}" type="sibTrans" cxnId="{31C7E8F7-43EB-4CA6-BCB2-6CEA73F749B9}">
      <dgm:prSet/>
      <dgm:spPr/>
      <dgm:t>
        <a:bodyPr/>
        <a:lstStyle/>
        <a:p>
          <a:endParaRPr lang="en-US" sz="2000"/>
        </a:p>
      </dgm:t>
    </dgm:pt>
    <dgm:pt modelId="{25E47003-330E-4697-98E2-02B130F8EF81}">
      <dgm:prSet custT="1"/>
      <dgm:spPr/>
      <dgm:t>
        <a:bodyPr/>
        <a:lstStyle/>
        <a:p>
          <a:r>
            <a:rPr lang="en-US" sz="1400" b="0" dirty="0"/>
            <a:t>Staff learning curve to use TEAMS</a:t>
          </a:r>
          <a:endParaRPr lang="en-US" sz="1400" dirty="0"/>
        </a:p>
      </dgm:t>
    </dgm:pt>
    <dgm:pt modelId="{715054AE-C7F5-4F75-BFFA-19D8229150CC}" type="parTrans" cxnId="{DA12C6E6-41EF-42ED-AB72-5E453FF38217}">
      <dgm:prSet/>
      <dgm:spPr/>
      <dgm:t>
        <a:bodyPr/>
        <a:lstStyle/>
        <a:p>
          <a:endParaRPr lang="en-US" sz="1400"/>
        </a:p>
      </dgm:t>
    </dgm:pt>
    <dgm:pt modelId="{B19369CB-389C-450B-8382-3FC221FDF1F8}" type="sibTrans" cxnId="{DA12C6E6-41EF-42ED-AB72-5E453FF38217}">
      <dgm:prSet/>
      <dgm:spPr/>
      <dgm:t>
        <a:bodyPr/>
        <a:lstStyle/>
        <a:p>
          <a:endParaRPr lang="en-US" sz="2000"/>
        </a:p>
      </dgm:t>
    </dgm:pt>
    <dgm:pt modelId="{F6CC6AB7-EE14-4379-83DA-961FE94CFD1A}">
      <dgm:prSet custT="1"/>
      <dgm:spPr/>
      <dgm:t>
        <a:bodyPr/>
        <a:lstStyle/>
        <a:p>
          <a:r>
            <a:rPr lang="en-US" sz="1200" b="0" dirty="0"/>
            <a:t>Staff learning curve to use DB Visualize and to understand TEAMS database tables, columns, views and relationships</a:t>
          </a:r>
          <a:endParaRPr lang="en-US" sz="1200" dirty="0"/>
        </a:p>
      </dgm:t>
    </dgm:pt>
    <dgm:pt modelId="{ED886716-71DF-476E-8897-A1DF65772D3D}" type="parTrans" cxnId="{30F5BFFA-9742-4AA3-AE17-7BF00E371050}">
      <dgm:prSet/>
      <dgm:spPr/>
      <dgm:t>
        <a:bodyPr/>
        <a:lstStyle/>
        <a:p>
          <a:endParaRPr lang="en-US" sz="1400"/>
        </a:p>
      </dgm:t>
    </dgm:pt>
    <dgm:pt modelId="{F98AF25C-06D6-4116-888D-66CACD0EE70E}" type="sibTrans" cxnId="{30F5BFFA-9742-4AA3-AE17-7BF00E371050}">
      <dgm:prSet/>
      <dgm:spPr/>
      <dgm:t>
        <a:bodyPr/>
        <a:lstStyle/>
        <a:p>
          <a:endParaRPr lang="en-US" sz="2000"/>
        </a:p>
      </dgm:t>
    </dgm:pt>
    <dgm:pt modelId="{B3EEA6D4-BF93-4326-B23F-9E0265D5C941}">
      <dgm:prSet custT="1"/>
      <dgm:spPr/>
      <dgm:t>
        <a:bodyPr/>
        <a:lstStyle/>
        <a:p>
          <a:r>
            <a:rPr lang="en-US" sz="1400" b="0" dirty="0"/>
            <a:t>Transactions did not follow sound accounting principals on coding and dates</a:t>
          </a:r>
          <a:endParaRPr lang="en-US" sz="1400" dirty="0"/>
        </a:p>
      </dgm:t>
    </dgm:pt>
    <dgm:pt modelId="{E33DDB78-D29E-4BE8-8783-A6B19149B11E}" type="parTrans" cxnId="{35A146E4-6AFC-429A-A085-9C1D25367C05}">
      <dgm:prSet/>
      <dgm:spPr/>
      <dgm:t>
        <a:bodyPr/>
        <a:lstStyle/>
        <a:p>
          <a:endParaRPr lang="en-US" sz="1400"/>
        </a:p>
      </dgm:t>
    </dgm:pt>
    <dgm:pt modelId="{CB01A191-C4DA-4479-A023-C07AA981BA4D}" type="sibTrans" cxnId="{35A146E4-6AFC-429A-A085-9C1D25367C05}">
      <dgm:prSet/>
      <dgm:spPr/>
      <dgm:t>
        <a:bodyPr/>
        <a:lstStyle/>
        <a:p>
          <a:endParaRPr lang="en-US" sz="2000"/>
        </a:p>
      </dgm:t>
    </dgm:pt>
    <dgm:pt modelId="{D21C0F62-8D64-4A58-B2DB-4A66CBFB20F0}">
      <dgm:prSet custT="1"/>
      <dgm:spPr/>
      <dgm:t>
        <a:bodyPr/>
        <a:lstStyle/>
        <a:p>
          <a:r>
            <a:rPr lang="en-US" sz="1200" b="0" dirty="0"/>
            <a:t>Spent majority of time extracting, organizing cash transactions, unsure whether any were missed or duplicated</a:t>
          </a:r>
          <a:endParaRPr lang="en-US" sz="1200" dirty="0"/>
        </a:p>
      </dgm:t>
    </dgm:pt>
    <dgm:pt modelId="{77AA70FE-2743-4233-AE76-60BEE4E9897D}" type="parTrans" cxnId="{95A05BC8-36CA-4BFA-ACEC-710953EBEE54}">
      <dgm:prSet/>
      <dgm:spPr/>
      <dgm:t>
        <a:bodyPr/>
        <a:lstStyle/>
        <a:p>
          <a:endParaRPr lang="en-US" sz="1400"/>
        </a:p>
      </dgm:t>
    </dgm:pt>
    <dgm:pt modelId="{10C82469-DF74-4EA0-A065-22D3C32684A2}" type="sibTrans" cxnId="{95A05BC8-36CA-4BFA-ACEC-710953EBEE54}">
      <dgm:prSet/>
      <dgm:spPr/>
      <dgm:t>
        <a:bodyPr/>
        <a:lstStyle/>
        <a:p>
          <a:endParaRPr lang="en-US" sz="2000"/>
        </a:p>
      </dgm:t>
    </dgm:pt>
    <dgm:pt modelId="{63BE8DA6-A188-4576-A51B-7747530E25FE}">
      <dgm:prSet custT="1"/>
      <dgm:spPr/>
      <dgm:t>
        <a:bodyPr/>
        <a:lstStyle/>
        <a:p>
          <a:r>
            <a:rPr lang="en-US" sz="1200" b="0" dirty="0"/>
            <a:t>When cash ending balances changed due to transactions recorded to prior months, no exposure to determine the changed transactions and redo the bank reconciliation</a:t>
          </a:r>
          <a:endParaRPr lang="en-US" sz="1200" dirty="0"/>
        </a:p>
      </dgm:t>
    </dgm:pt>
    <dgm:pt modelId="{D00527F5-BE78-4C88-817D-CB9CAB2CF453}" type="parTrans" cxnId="{FE28628C-C739-45F1-AC52-A7C60D9C33B3}">
      <dgm:prSet/>
      <dgm:spPr/>
      <dgm:t>
        <a:bodyPr/>
        <a:lstStyle/>
        <a:p>
          <a:endParaRPr lang="en-US" sz="1400"/>
        </a:p>
      </dgm:t>
    </dgm:pt>
    <dgm:pt modelId="{4FCF2F0E-4655-45FD-B904-C29378E547A3}" type="sibTrans" cxnId="{FE28628C-C739-45F1-AC52-A7C60D9C33B3}">
      <dgm:prSet/>
      <dgm:spPr/>
      <dgm:t>
        <a:bodyPr/>
        <a:lstStyle/>
        <a:p>
          <a:endParaRPr lang="en-US" sz="2000"/>
        </a:p>
      </dgm:t>
    </dgm:pt>
    <dgm:pt modelId="{F4BC419B-9F30-4059-8C04-B0B8C33DFCB0}">
      <dgm:prSet custT="1"/>
      <dgm:spPr/>
      <dgm:t>
        <a:bodyPr/>
        <a:lstStyle/>
        <a:p>
          <a:r>
            <a:rPr lang="en-US" sz="1400" b="0" dirty="0"/>
            <a:t>Endless cycle of reconciliation, reacting to data uncertainties and changes</a:t>
          </a:r>
          <a:endParaRPr lang="en-US" sz="1400" dirty="0"/>
        </a:p>
      </dgm:t>
    </dgm:pt>
    <dgm:pt modelId="{FB5EF1E9-CE4F-4828-A077-7E2E865B734E}" type="parTrans" cxnId="{CC693708-2F34-4751-9F4A-F205FEF988ED}">
      <dgm:prSet/>
      <dgm:spPr/>
      <dgm:t>
        <a:bodyPr/>
        <a:lstStyle/>
        <a:p>
          <a:endParaRPr lang="en-US" sz="1400"/>
        </a:p>
      </dgm:t>
    </dgm:pt>
    <dgm:pt modelId="{6518BA7C-B57B-4227-872E-59FEF97FB1FD}" type="sibTrans" cxnId="{CC693708-2F34-4751-9F4A-F205FEF988ED}">
      <dgm:prSet/>
      <dgm:spPr/>
      <dgm:t>
        <a:bodyPr/>
        <a:lstStyle/>
        <a:p>
          <a:endParaRPr lang="en-US" sz="2000"/>
        </a:p>
      </dgm:t>
    </dgm:pt>
    <dgm:pt modelId="{E8B965AB-9606-468F-80A8-F27D56429348}" type="pres">
      <dgm:prSet presAssocID="{6897E272-738D-4285-BFBB-7A33DBE40431}" presName="root" presStyleCnt="0">
        <dgm:presLayoutVars>
          <dgm:dir/>
          <dgm:resizeHandles val="exact"/>
        </dgm:presLayoutVars>
      </dgm:prSet>
      <dgm:spPr/>
    </dgm:pt>
    <dgm:pt modelId="{D880DD8E-D94F-4BE7-9ED4-0FA8428F2CE0}" type="pres">
      <dgm:prSet presAssocID="{6897E272-738D-4285-BFBB-7A33DBE40431}" presName="container" presStyleCnt="0">
        <dgm:presLayoutVars>
          <dgm:dir/>
          <dgm:resizeHandles val="exact"/>
        </dgm:presLayoutVars>
      </dgm:prSet>
      <dgm:spPr/>
    </dgm:pt>
    <dgm:pt modelId="{9708B7A9-4C26-4512-92E7-B4D019FB8DA3}" type="pres">
      <dgm:prSet presAssocID="{AFB5A80D-7487-47F2-AD33-23ECD23DEB08}" presName="compNode" presStyleCnt="0"/>
      <dgm:spPr/>
    </dgm:pt>
    <dgm:pt modelId="{4F41DBAC-6AF5-48B8-B302-9329272BD4DB}" type="pres">
      <dgm:prSet presAssocID="{AFB5A80D-7487-47F2-AD33-23ECD23DEB08}" presName="iconBgRect" presStyleLbl="bgShp" presStyleIdx="0" presStyleCnt="8"/>
      <dgm:spPr/>
    </dgm:pt>
    <dgm:pt modelId="{7A02F01D-CE78-4172-9552-AD487ACE1719}" type="pres">
      <dgm:prSet presAssocID="{AFB5A80D-7487-47F2-AD33-23ECD23DEB08}" presName="iconRect" presStyleLbl="node1" presStyleIdx="0" presStyleCnt="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bacus with solid fill"/>
        </a:ext>
      </dgm:extLst>
    </dgm:pt>
    <dgm:pt modelId="{AD3DBC69-8EEC-4F23-BEF0-60CF12C7487D}" type="pres">
      <dgm:prSet presAssocID="{AFB5A80D-7487-47F2-AD33-23ECD23DEB08}" presName="spaceRect" presStyleCnt="0"/>
      <dgm:spPr/>
    </dgm:pt>
    <dgm:pt modelId="{FD431D6D-E9C0-484B-A353-B9FD64F2F947}" type="pres">
      <dgm:prSet presAssocID="{AFB5A80D-7487-47F2-AD33-23ECD23DEB08}" presName="textRect" presStyleLbl="revTx" presStyleIdx="0" presStyleCnt="8">
        <dgm:presLayoutVars>
          <dgm:chMax val="1"/>
          <dgm:chPref val="1"/>
        </dgm:presLayoutVars>
      </dgm:prSet>
      <dgm:spPr/>
    </dgm:pt>
    <dgm:pt modelId="{16CAF9B6-76F0-411A-9828-67151251B980}" type="pres">
      <dgm:prSet presAssocID="{8A48F598-8D6A-4245-9FF3-5D2F4386A9C7}" presName="sibTrans" presStyleLbl="sibTrans2D1" presStyleIdx="0" presStyleCnt="0"/>
      <dgm:spPr/>
    </dgm:pt>
    <dgm:pt modelId="{61FE1911-F003-4BCE-A5BA-614D70C1DB5D}" type="pres">
      <dgm:prSet presAssocID="{40E5AFD1-9B54-4C33-B360-746025EDC686}" presName="compNode" presStyleCnt="0"/>
      <dgm:spPr/>
    </dgm:pt>
    <dgm:pt modelId="{1BF2E9B2-2C40-4B97-97EE-547D4A738C9E}" type="pres">
      <dgm:prSet presAssocID="{40E5AFD1-9B54-4C33-B360-746025EDC686}" presName="iconBgRect" presStyleLbl="bgShp" presStyleIdx="1" presStyleCnt="8"/>
      <dgm:spPr/>
    </dgm:pt>
    <dgm:pt modelId="{248E2E99-68C7-43D6-98CA-7CF65B40DA78}" type="pres">
      <dgm:prSet presAssocID="{40E5AFD1-9B54-4C33-B360-746025EDC68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m"/>
        </a:ext>
      </dgm:extLst>
    </dgm:pt>
    <dgm:pt modelId="{BAE9F9DB-2E4B-4F13-BE8B-8CCD32640F14}" type="pres">
      <dgm:prSet presAssocID="{40E5AFD1-9B54-4C33-B360-746025EDC686}" presName="spaceRect" presStyleCnt="0"/>
      <dgm:spPr/>
    </dgm:pt>
    <dgm:pt modelId="{ADBAB0EE-9C54-4722-A541-E597F5E5F1ED}" type="pres">
      <dgm:prSet presAssocID="{40E5AFD1-9B54-4C33-B360-746025EDC686}" presName="textRect" presStyleLbl="revTx" presStyleIdx="1" presStyleCnt="8">
        <dgm:presLayoutVars>
          <dgm:chMax val="1"/>
          <dgm:chPref val="1"/>
        </dgm:presLayoutVars>
      </dgm:prSet>
      <dgm:spPr/>
    </dgm:pt>
    <dgm:pt modelId="{D32CDDFB-41C0-4D07-8A72-C94D0DA51875}" type="pres">
      <dgm:prSet presAssocID="{2CFB6B8C-A569-4169-BD4D-CB462F92595E}" presName="sibTrans" presStyleLbl="sibTrans2D1" presStyleIdx="0" presStyleCnt="0"/>
      <dgm:spPr/>
    </dgm:pt>
    <dgm:pt modelId="{8F5D173B-B70F-4323-ACC5-EEC7CFD5E381}" type="pres">
      <dgm:prSet presAssocID="{25E47003-330E-4697-98E2-02B130F8EF81}" presName="compNode" presStyleCnt="0"/>
      <dgm:spPr/>
    </dgm:pt>
    <dgm:pt modelId="{BA16C11C-5CFB-4632-A69D-0CFEDDFE440B}" type="pres">
      <dgm:prSet presAssocID="{25E47003-330E-4697-98E2-02B130F8EF81}" presName="iconBgRect" presStyleLbl="bgShp" presStyleIdx="2" presStyleCnt="8"/>
      <dgm:spPr/>
    </dgm:pt>
    <dgm:pt modelId="{F7A5AF5C-B1D6-4666-9215-331CB4F0753D}" type="pres">
      <dgm:prSet presAssocID="{25E47003-330E-4697-98E2-02B130F8EF81}"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ormal Distribution outline"/>
        </a:ext>
      </dgm:extLst>
    </dgm:pt>
    <dgm:pt modelId="{BDA2B853-9492-4541-B65C-A1E359012CD0}" type="pres">
      <dgm:prSet presAssocID="{25E47003-330E-4697-98E2-02B130F8EF81}" presName="spaceRect" presStyleCnt="0"/>
      <dgm:spPr/>
    </dgm:pt>
    <dgm:pt modelId="{39370CD4-5833-4C7B-A7C6-FFEF799081D2}" type="pres">
      <dgm:prSet presAssocID="{25E47003-330E-4697-98E2-02B130F8EF81}" presName="textRect" presStyleLbl="revTx" presStyleIdx="2" presStyleCnt="8">
        <dgm:presLayoutVars>
          <dgm:chMax val="1"/>
          <dgm:chPref val="1"/>
        </dgm:presLayoutVars>
      </dgm:prSet>
      <dgm:spPr/>
    </dgm:pt>
    <dgm:pt modelId="{81ACBF3C-E544-47F7-B605-BB732048626A}" type="pres">
      <dgm:prSet presAssocID="{B19369CB-389C-450B-8382-3FC221FDF1F8}" presName="sibTrans" presStyleLbl="sibTrans2D1" presStyleIdx="0" presStyleCnt="0"/>
      <dgm:spPr/>
    </dgm:pt>
    <dgm:pt modelId="{59361E43-7AD5-43CC-A8C9-26B1208C0C69}" type="pres">
      <dgm:prSet presAssocID="{F6CC6AB7-EE14-4379-83DA-961FE94CFD1A}" presName="compNode" presStyleCnt="0"/>
      <dgm:spPr/>
    </dgm:pt>
    <dgm:pt modelId="{0C868F06-4EE2-4D14-9BA3-1A5A9E840B5C}" type="pres">
      <dgm:prSet presAssocID="{F6CC6AB7-EE14-4379-83DA-961FE94CFD1A}" presName="iconBgRect" presStyleLbl="bgShp" presStyleIdx="3" presStyleCnt="8"/>
      <dgm:spPr/>
    </dgm:pt>
    <dgm:pt modelId="{00C56F66-6C4D-49AC-BEF0-58EF9F17CCF8}" type="pres">
      <dgm:prSet presAssocID="{F6CC6AB7-EE14-4379-83DA-961FE94CFD1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9EF48B99-1409-4C1F-8434-33CC14E99A75}" type="pres">
      <dgm:prSet presAssocID="{F6CC6AB7-EE14-4379-83DA-961FE94CFD1A}" presName="spaceRect" presStyleCnt="0"/>
      <dgm:spPr/>
    </dgm:pt>
    <dgm:pt modelId="{1C603D40-12CB-4EFB-A4F1-2F37055D73AA}" type="pres">
      <dgm:prSet presAssocID="{F6CC6AB7-EE14-4379-83DA-961FE94CFD1A}" presName="textRect" presStyleLbl="revTx" presStyleIdx="3" presStyleCnt="8">
        <dgm:presLayoutVars>
          <dgm:chMax val="1"/>
          <dgm:chPref val="1"/>
        </dgm:presLayoutVars>
      </dgm:prSet>
      <dgm:spPr/>
    </dgm:pt>
    <dgm:pt modelId="{67C15486-87D6-4891-87B9-6B74A98DC9F0}" type="pres">
      <dgm:prSet presAssocID="{F98AF25C-06D6-4116-888D-66CACD0EE70E}" presName="sibTrans" presStyleLbl="sibTrans2D1" presStyleIdx="0" presStyleCnt="0"/>
      <dgm:spPr/>
    </dgm:pt>
    <dgm:pt modelId="{357C10F0-82CF-4675-AD2B-6BCE92B2E6FE}" type="pres">
      <dgm:prSet presAssocID="{B3EEA6D4-BF93-4326-B23F-9E0265D5C941}" presName="compNode" presStyleCnt="0"/>
      <dgm:spPr/>
    </dgm:pt>
    <dgm:pt modelId="{D2272B55-B0C0-4D28-A5C9-2485C000EE59}" type="pres">
      <dgm:prSet presAssocID="{B3EEA6D4-BF93-4326-B23F-9E0265D5C941}" presName="iconBgRect" presStyleLbl="bgShp" presStyleIdx="4" presStyleCnt="8"/>
      <dgm:spPr/>
    </dgm:pt>
    <dgm:pt modelId="{42A3964E-941A-49F6-9385-7F34220AA784}" type="pres">
      <dgm:prSet presAssocID="{B3EEA6D4-BF93-4326-B23F-9E0265D5C941}" presName="iconRect" presStyleLbl="node1" presStyleIdx="4" presStyleCnt="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5A4FF759-A466-4D4F-ADCC-21EE61366C7E}" type="pres">
      <dgm:prSet presAssocID="{B3EEA6D4-BF93-4326-B23F-9E0265D5C941}" presName="spaceRect" presStyleCnt="0"/>
      <dgm:spPr/>
    </dgm:pt>
    <dgm:pt modelId="{FA64759F-168B-444E-89C5-1D91D94403DA}" type="pres">
      <dgm:prSet presAssocID="{B3EEA6D4-BF93-4326-B23F-9E0265D5C941}" presName="textRect" presStyleLbl="revTx" presStyleIdx="4" presStyleCnt="8">
        <dgm:presLayoutVars>
          <dgm:chMax val="1"/>
          <dgm:chPref val="1"/>
        </dgm:presLayoutVars>
      </dgm:prSet>
      <dgm:spPr/>
    </dgm:pt>
    <dgm:pt modelId="{DA9ACE9A-7FB6-4CA9-9CFD-608193D3B113}" type="pres">
      <dgm:prSet presAssocID="{CB01A191-C4DA-4479-A023-C07AA981BA4D}" presName="sibTrans" presStyleLbl="sibTrans2D1" presStyleIdx="0" presStyleCnt="0"/>
      <dgm:spPr/>
    </dgm:pt>
    <dgm:pt modelId="{F3332A83-958C-4AF3-AED7-836DF4E715BD}" type="pres">
      <dgm:prSet presAssocID="{D21C0F62-8D64-4A58-B2DB-4A66CBFB20F0}" presName="compNode" presStyleCnt="0"/>
      <dgm:spPr/>
    </dgm:pt>
    <dgm:pt modelId="{C6EC9039-D57B-4F22-9780-F254AA4C9393}" type="pres">
      <dgm:prSet presAssocID="{D21C0F62-8D64-4A58-B2DB-4A66CBFB20F0}" presName="iconBgRect" presStyleLbl="bgShp" presStyleIdx="5" presStyleCnt="8"/>
      <dgm:spPr/>
    </dgm:pt>
    <dgm:pt modelId="{75F65AAA-E498-41AC-9F23-22378D954D69}" type="pres">
      <dgm:prSet presAssocID="{D21C0F62-8D64-4A58-B2DB-4A66CBFB20F0}" presName="iconRect" presStyleLbl="node1" presStyleIdx="5" presStyleCnt="8"/>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Hourglass 90% with solid fill"/>
        </a:ext>
      </dgm:extLst>
    </dgm:pt>
    <dgm:pt modelId="{DB390234-387C-4BAF-8DE1-88ECECE09C7D}" type="pres">
      <dgm:prSet presAssocID="{D21C0F62-8D64-4A58-B2DB-4A66CBFB20F0}" presName="spaceRect" presStyleCnt="0"/>
      <dgm:spPr/>
    </dgm:pt>
    <dgm:pt modelId="{D67E9462-07A4-4060-9822-7F8EE82802DE}" type="pres">
      <dgm:prSet presAssocID="{D21C0F62-8D64-4A58-B2DB-4A66CBFB20F0}" presName="textRect" presStyleLbl="revTx" presStyleIdx="5" presStyleCnt="8">
        <dgm:presLayoutVars>
          <dgm:chMax val="1"/>
          <dgm:chPref val="1"/>
        </dgm:presLayoutVars>
      </dgm:prSet>
      <dgm:spPr/>
    </dgm:pt>
    <dgm:pt modelId="{36289C26-51FE-4994-8B5D-31AD1607AA7E}" type="pres">
      <dgm:prSet presAssocID="{10C82469-DF74-4EA0-A065-22D3C32684A2}" presName="sibTrans" presStyleLbl="sibTrans2D1" presStyleIdx="0" presStyleCnt="0"/>
      <dgm:spPr/>
    </dgm:pt>
    <dgm:pt modelId="{84676FB4-CBE5-4FA3-A299-ED81F9F69DD3}" type="pres">
      <dgm:prSet presAssocID="{63BE8DA6-A188-4576-A51B-7747530E25FE}" presName="compNode" presStyleCnt="0"/>
      <dgm:spPr/>
    </dgm:pt>
    <dgm:pt modelId="{98E2E2F7-51AB-42E7-A87E-C3CDBC68EEDA}" type="pres">
      <dgm:prSet presAssocID="{63BE8DA6-A188-4576-A51B-7747530E25FE}" presName="iconBgRect" presStyleLbl="bgShp" presStyleIdx="6" presStyleCnt="8"/>
      <dgm:spPr/>
    </dgm:pt>
    <dgm:pt modelId="{B7DA9941-082B-41E5-88BB-054EC1D05A6A}" type="pres">
      <dgm:prSet presAssocID="{63BE8DA6-A188-4576-A51B-7747530E25F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ank"/>
        </a:ext>
      </dgm:extLst>
    </dgm:pt>
    <dgm:pt modelId="{B847DA84-4059-4C18-B6DA-55609D71282D}" type="pres">
      <dgm:prSet presAssocID="{63BE8DA6-A188-4576-A51B-7747530E25FE}" presName="spaceRect" presStyleCnt="0"/>
      <dgm:spPr/>
    </dgm:pt>
    <dgm:pt modelId="{536BBC15-17D4-4174-A668-C381B864D431}" type="pres">
      <dgm:prSet presAssocID="{63BE8DA6-A188-4576-A51B-7747530E25FE}" presName="textRect" presStyleLbl="revTx" presStyleIdx="6" presStyleCnt="8" custScaleX="148134" custLinFactNeighborX="19675" custLinFactNeighborY="-1932">
        <dgm:presLayoutVars>
          <dgm:chMax val="1"/>
          <dgm:chPref val="1"/>
        </dgm:presLayoutVars>
      </dgm:prSet>
      <dgm:spPr/>
    </dgm:pt>
    <dgm:pt modelId="{6B7F0B7B-577D-4942-A8A0-9DDA65BCF529}" type="pres">
      <dgm:prSet presAssocID="{4FCF2F0E-4655-45FD-B904-C29378E547A3}" presName="sibTrans" presStyleLbl="sibTrans2D1" presStyleIdx="0" presStyleCnt="0"/>
      <dgm:spPr/>
    </dgm:pt>
    <dgm:pt modelId="{39C73EC2-212A-4EAE-AC80-950DE2082711}" type="pres">
      <dgm:prSet presAssocID="{F4BC419B-9F30-4059-8C04-B0B8C33DFCB0}" presName="compNode" presStyleCnt="0"/>
      <dgm:spPr/>
    </dgm:pt>
    <dgm:pt modelId="{DD4812AF-67FC-42F6-A104-41EA261266CA}" type="pres">
      <dgm:prSet presAssocID="{F4BC419B-9F30-4059-8C04-B0B8C33DFCB0}" presName="iconBgRect" presStyleLbl="bgShp" presStyleIdx="7" presStyleCnt="8"/>
      <dgm:spPr/>
    </dgm:pt>
    <dgm:pt modelId="{C682AFC5-C286-4B83-BCB4-F41F147E70F6}" type="pres">
      <dgm:prSet presAssocID="{F4BC419B-9F30-4059-8C04-B0B8C33DFCB0}" presName="iconRect" presStyleLbl="node1" presStyleIdx="7" presStyleCnt="8" custLinFactNeighborX="-3"/>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Arrow Circle"/>
        </a:ext>
      </dgm:extLst>
    </dgm:pt>
    <dgm:pt modelId="{4683B63F-60DE-4E2C-A7E1-F5C7B0ECE7C5}" type="pres">
      <dgm:prSet presAssocID="{F4BC419B-9F30-4059-8C04-B0B8C33DFCB0}" presName="spaceRect" presStyleCnt="0"/>
      <dgm:spPr/>
    </dgm:pt>
    <dgm:pt modelId="{0BB63653-B19E-44E9-9198-695CE9E3A881}" type="pres">
      <dgm:prSet presAssocID="{F4BC419B-9F30-4059-8C04-B0B8C33DFCB0}" presName="textRect" presStyleLbl="revTx" presStyleIdx="7" presStyleCnt="8" custScaleX="152820" custLinFactNeighborX="22480" custLinFactNeighborY="1932">
        <dgm:presLayoutVars>
          <dgm:chMax val="1"/>
          <dgm:chPref val="1"/>
        </dgm:presLayoutVars>
      </dgm:prSet>
      <dgm:spPr/>
    </dgm:pt>
  </dgm:ptLst>
  <dgm:cxnLst>
    <dgm:cxn modelId="{C7DB8000-EA0C-4B96-8F26-E0DE9E94E5DF}" type="presOf" srcId="{25E47003-330E-4697-98E2-02B130F8EF81}" destId="{39370CD4-5833-4C7B-A7C6-FFEF799081D2}" srcOrd="0" destOrd="0" presId="urn:microsoft.com/office/officeart/2018/2/layout/IconCircleList"/>
    <dgm:cxn modelId="{64A87B04-5F81-4687-A02C-10216219D3DA}" type="presOf" srcId="{63BE8DA6-A188-4576-A51B-7747530E25FE}" destId="{536BBC15-17D4-4174-A668-C381B864D431}" srcOrd="0" destOrd="0" presId="urn:microsoft.com/office/officeart/2018/2/layout/IconCircleList"/>
    <dgm:cxn modelId="{CC693708-2F34-4751-9F4A-F205FEF988ED}" srcId="{6897E272-738D-4285-BFBB-7A33DBE40431}" destId="{F4BC419B-9F30-4059-8C04-B0B8C33DFCB0}" srcOrd="7" destOrd="0" parTransId="{FB5EF1E9-CE4F-4828-A077-7E2E865B734E}" sibTransId="{6518BA7C-B57B-4227-872E-59FEF97FB1FD}"/>
    <dgm:cxn modelId="{A61FA21E-617B-45D5-B186-CB0B45841D77}" type="presOf" srcId="{F6CC6AB7-EE14-4379-83DA-961FE94CFD1A}" destId="{1C603D40-12CB-4EFB-A4F1-2F37055D73AA}" srcOrd="0" destOrd="0" presId="urn:microsoft.com/office/officeart/2018/2/layout/IconCircleList"/>
    <dgm:cxn modelId="{9F1EB91E-85F6-4930-9D3B-5C83E8E17299}" type="presOf" srcId="{6897E272-738D-4285-BFBB-7A33DBE40431}" destId="{E8B965AB-9606-468F-80A8-F27D56429348}" srcOrd="0" destOrd="0" presId="urn:microsoft.com/office/officeart/2018/2/layout/IconCircleList"/>
    <dgm:cxn modelId="{92E4FB40-764E-42CA-A63F-BB39B924F829}" type="presOf" srcId="{B3EEA6D4-BF93-4326-B23F-9E0265D5C941}" destId="{FA64759F-168B-444E-89C5-1D91D94403DA}" srcOrd="0" destOrd="0" presId="urn:microsoft.com/office/officeart/2018/2/layout/IconCircleList"/>
    <dgm:cxn modelId="{7649BF49-88CF-482F-BF16-0292ADA1440F}" type="presOf" srcId="{CB01A191-C4DA-4479-A023-C07AA981BA4D}" destId="{DA9ACE9A-7FB6-4CA9-9CFD-608193D3B113}" srcOrd="0" destOrd="0" presId="urn:microsoft.com/office/officeart/2018/2/layout/IconCircleList"/>
    <dgm:cxn modelId="{D4B2426B-C8EE-4CFA-B0EB-C0325018639B}" type="presOf" srcId="{D21C0F62-8D64-4A58-B2DB-4A66CBFB20F0}" destId="{D67E9462-07A4-4060-9822-7F8EE82802DE}" srcOrd="0" destOrd="0" presId="urn:microsoft.com/office/officeart/2018/2/layout/IconCircleList"/>
    <dgm:cxn modelId="{5BCB0B77-5F4E-4DC6-AC43-99803258EABC}" type="presOf" srcId="{8A48F598-8D6A-4245-9FF3-5D2F4386A9C7}" destId="{16CAF9B6-76F0-411A-9828-67151251B980}" srcOrd="0" destOrd="0" presId="urn:microsoft.com/office/officeart/2018/2/layout/IconCircleList"/>
    <dgm:cxn modelId="{975C2083-69F5-4470-8F3B-22204DE49784}" type="presOf" srcId="{B19369CB-389C-450B-8382-3FC221FDF1F8}" destId="{81ACBF3C-E544-47F7-B605-BB732048626A}" srcOrd="0" destOrd="0" presId="urn:microsoft.com/office/officeart/2018/2/layout/IconCircleList"/>
    <dgm:cxn modelId="{FE28628C-C739-45F1-AC52-A7C60D9C33B3}" srcId="{6897E272-738D-4285-BFBB-7A33DBE40431}" destId="{63BE8DA6-A188-4576-A51B-7747530E25FE}" srcOrd="6" destOrd="0" parTransId="{D00527F5-BE78-4C88-817D-CB9CAB2CF453}" sibTransId="{4FCF2F0E-4655-45FD-B904-C29378E547A3}"/>
    <dgm:cxn modelId="{0BA76691-E13C-428A-A213-8125C4E42F58}" type="presOf" srcId="{10C82469-DF74-4EA0-A065-22D3C32684A2}" destId="{36289C26-51FE-4994-8B5D-31AD1607AA7E}" srcOrd="0" destOrd="0" presId="urn:microsoft.com/office/officeart/2018/2/layout/IconCircleList"/>
    <dgm:cxn modelId="{BE505996-8D8C-4F1D-9343-097175CB4CAB}" type="presOf" srcId="{F98AF25C-06D6-4116-888D-66CACD0EE70E}" destId="{67C15486-87D6-4891-87B9-6B74A98DC9F0}" srcOrd="0" destOrd="0" presId="urn:microsoft.com/office/officeart/2018/2/layout/IconCircleList"/>
    <dgm:cxn modelId="{D5EB959C-B47F-4F98-AC6A-295FE34E04E0}" type="presOf" srcId="{4FCF2F0E-4655-45FD-B904-C29378E547A3}" destId="{6B7F0B7B-577D-4942-A8A0-9DDA65BCF529}" srcOrd="0" destOrd="0" presId="urn:microsoft.com/office/officeart/2018/2/layout/IconCircleList"/>
    <dgm:cxn modelId="{926EF9A7-0A53-4F26-9267-8885545B781A}" srcId="{6897E272-738D-4285-BFBB-7A33DBE40431}" destId="{AFB5A80D-7487-47F2-AD33-23ECD23DEB08}" srcOrd="0" destOrd="0" parTransId="{0D15D136-51F1-4E00-8CF3-BA0044EB30E2}" sibTransId="{8A48F598-8D6A-4245-9FF3-5D2F4386A9C7}"/>
    <dgm:cxn modelId="{95A05BC8-36CA-4BFA-ACEC-710953EBEE54}" srcId="{6897E272-738D-4285-BFBB-7A33DBE40431}" destId="{D21C0F62-8D64-4A58-B2DB-4A66CBFB20F0}" srcOrd="5" destOrd="0" parTransId="{77AA70FE-2743-4233-AE76-60BEE4E9897D}" sibTransId="{10C82469-DF74-4EA0-A065-22D3C32684A2}"/>
    <dgm:cxn modelId="{E752A7C8-DD2D-4C61-9333-00D54842FFA4}" type="presOf" srcId="{2CFB6B8C-A569-4169-BD4D-CB462F92595E}" destId="{D32CDDFB-41C0-4D07-8A72-C94D0DA51875}" srcOrd="0" destOrd="0" presId="urn:microsoft.com/office/officeart/2018/2/layout/IconCircleList"/>
    <dgm:cxn modelId="{D9BB6FDD-D6A8-4E6B-BD8C-D2C34E8B40DA}" type="presOf" srcId="{F4BC419B-9F30-4059-8C04-B0B8C33DFCB0}" destId="{0BB63653-B19E-44E9-9198-695CE9E3A881}" srcOrd="0" destOrd="0" presId="urn:microsoft.com/office/officeart/2018/2/layout/IconCircleList"/>
    <dgm:cxn modelId="{35A146E4-6AFC-429A-A085-9C1D25367C05}" srcId="{6897E272-738D-4285-BFBB-7A33DBE40431}" destId="{B3EEA6D4-BF93-4326-B23F-9E0265D5C941}" srcOrd="4" destOrd="0" parTransId="{E33DDB78-D29E-4BE8-8783-A6B19149B11E}" sibTransId="{CB01A191-C4DA-4479-A023-C07AA981BA4D}"/>
    <dgm:cxn modelId="{DA12C6E6-41EF-42ED-AB72-5E453FF38217}" srcId="{6897E272-738D-4285-BFBB-7A33DBE40431}" destId="{25E47003-330E-4697-98E2-02B130F8EF81}" srcOrd="2" destOrd="0" parTransId="{715054AE-C7F5-4F75-BFFA-19D8229150CC}" sibTransId="{B19369CB-389C-450B-8382-3FC221FDF1F8}"/>
    <dgm:cxn modelId="{00B4EDEF-14B6-4B86-8670-202F89E2052B}" type="presOf" srcId="{AFB5A80D-7487-47F2-AD33-23ECD23DEB08}" destId="{FD431D6D-E9C0-484B-A353-B9FD64F2F947}" srcOrd="0" destOrd="0" presId="urn:microsoft.com/office/officeart/2018/2/layout/IconCircleList"/>
    <dgm:cxn modelId="{31C7E8F7-43EB-4CA6-BCB2-6CEA73F749B9}" srcId="{6897E272-738D-4285-BFBB-7A33DBE40431}" destId="{40E5AFD1-9B54-4C33-B360-746025EDC686}" srcOrd="1" destOrd="0" parTransId="{DD31D14B-0A27-4CE7-A491-DAC618BF4414}" sibTransId="{2CFB6B8C-A569-4169-BD4D-CB462F92595E}"/>
    <dgm:cxn modelId="{30F5BFFA-9742-4AA3-AE17-7BF00E371050}" srcId="{6897E272-738D-4285-BFBB-7A33DBE40431}" destId="{F6CC6AB7-EE14-4379-83DA-961FE94CFD1A}" srcOrd="3" destOrd="0" parTransId="{ED886716-71DF-476E-8897-A1DF65772D3D}" sibTransId="{F98AF25C-06D6-4116-888D-66CACD0EE70E}"/>
    <dgm:cxn modelId="{0F1DBAFB-ADCD-494F-917C-4D47ED531A35}" type="presOf" srcId="{40E5AFD1-9B54-4C33-B360-746025EDC686}" destId="{ADBAB0EE-9C54-4722-A541-E597F5E5F1ED}" srcOrd="0" destOrd="0" presId="urn:microsoft.com/office/officeart/2018/2/layout/IconCircleList"/>
    <dgm:cxn modelId="{9E7894E5-64F5-476D-800B-61558184FD34}" type="presParOf" srcId="{E8B965AB-9606-468F-80A8-F27D56429348}" destId="{D880DD8E-D94F-4BE7-9ED4-0FA8428F2CE0}" srcOrd="0" destOrd="0" presId="urn:microsoft.com/office/officeart/2018/2/layout/IconCircleList"/>
    <dgm:cxn modelId="{94A1862B-0C8B-4881-B3A0-1D96A332E0B4}" type="presParOf" srcId="{D880DD8E-D94F-4BE7-9ED4-0FA8428F2CE0}" destId="{9708B7A9-4C26-4512-92E7-B4D019FB8DA3}" srcOrd="0" destOrd="0" presId="urn:microsoft.com/office/officeart/2018/2/layout/IconCircleList"/>
    <dgm:cxn modelId="{D7530C48-ADEC-443B-996C-1E197B015469}" type="presParOf" srcId="{9708B7A9-4C26-4512-92E7-B4D019FB8DA3}" destId="{4F41DBAC-6AF5-48B8-B302-9329272BD4DB}" srcOrd="0" destOrd="0" presId="urn:microsoft.com/office/officeart/2018/2/layout/IconCircleList"/>
    <dgm:cxn modelId="{68C06061-3743-4E13-8A6F-94533423AC8B}" type="presParOf" srcId="{9708B7A9-4C26-4512-92E7-B4D019FB8DA3}" destId="{7A02F01D-CE78-4172-9552-AD487ACE1719}" srcOrd="1" destOrd="0" presId="urn:microsoft.com/office/officeart/2018/2/layout/IconCircleList"/>
    <dgm:cxn modelId="{516EFF8F-12CC-43E8-8B98-B1CC2BE33B13}" type="presParOf" srcId="{9708B7A9-4C26-4512-92E7-B4D019FB8DA3}" destId="{AD3DBC69-8EEC-4F23-BEF0-60CF12C7487D}" srcOrd="2" destOrd="0" presId="urn:microsoft.com/office/officeart/2018/2/layout/IconCircleList"/>
    <dgm:cxn modelId="{8D132AE6-082F-474F-B722-B5E20B051A9C}" type="presParOf" srcId="{9708B7A9-4C26-4512-92E7-B4D019FB8DA3}" destId="{FD431D6D-E9C0-484B-A353-B9FD64F2F947}" srcOrd="3" destOrd="0" presId="urn:microsoft.com/office/officeart/2018/2/layout/IconCircleList"/>
    <dgm:cxn modelId="{884ED656-36FE-4213-8B4B-2F7335D189EE}" type="presParOf" srcId="{D880DD8E-D94F-4BE7-9ED4-0FA8428F2CE0}" destId="{16CAF9B6-76F0-411A-9828-67151251B980}" srcOrd="1" destOrd="0" presId="urn:microsoft.com/office/officeart/2018/2/layout/IconCircleList"/>
    <dgm:cxn modelId="{F5AED8EF-A642-47DE-9AC8-2B47DDDA3710}" type="presParOf" srcId="{D880DD8E-D94F-4BE7-9ED4-0FA8428F2CE0}" destId="{61FE1911-F003-4BCE-A5BA-614D70C1DB5D}" srcOrd="2" destOrd="0" presId="urn:microsoft.com/office/officeart/2018/2/layout/IconCircleList"/>
    <dgm:cxn modelId="{7AC2D036-F459-4204-ABF9-EDE752772E73}" type="presParOf" srcId="{61FE1911-F003-4BCE-A5BA-614D70C1DB5D}" destId="{1BF2E9B2-2C40-4B97-97EE-547D4A738C9E}" srcOrd="0" destOrd="0" presId="urn:microsoft.com/office/officeart/2018/2/layout/IconCircleList"/>
    <dgm:cxn modelId="{79559327-8705-4BEE-A3E6-BA62C7E52E3B}" type="presParOf" srcId="{61FE1911-F003-4BCE-A5BA-614D70C1DB5D}" destId="{248E2E99-68C7-43D6-98CA-7CF65B40DA78}" srcOrd="1" destOrd="0" presId="urn:microsoft.com/office/officeart/2018/2/layout/IconCircleList"/>
    <dgm:cxn modelId="{941D3421-43EB-4C8A-9001-B849D21BC738}" type="presParOf" srcId="{61FE1911-F003-4BCE-A5BA-614D70C1DB5D}" destId="{BAE9F9DB-2E4B-4F13-BE8B-8CCD32640F14}" srcOrd="2" destOrd="0" presId="urn:microsoft.com/office/officeart/2018/2/layout/IconCircleList"/>
    <dgm:cxn modelId="{AC21E505-A08C-42D7-AF32-47CBE5642EC6}" type="presParOf" srcId="{61FE1911-F003-4BCE-A5BA-614D70C1DB5D}" destId="{ADBAB0EE-9C54-4722-A541-E597F5E5F1ED}" srcOrd="3" destOrd="0" presId="urn:microsoft.com/office/officeart/2018/2/layout/IconCircleList"/>
    <dgm:cxn modelId="{C8DC6F68-4547-4AB1-99F5-51323C7D44C4}" type="presParOf" srcId="{D880DD8E-D94F-4BE7-9ED4-0FA8428F2CE0}" destId="{D32CDDFB-41C0-4D07-8A72-C94D0DA51875}" srcOrd="3" destOrd="0" presId="urn:microsoft.com/office/officeart/2018/2/layout/IconCircleList"/>
    <dgm:cxn modelId="{95428FCD-96B5-49B4-9745-FBD8F37CE4F3}" type="presParOf" srcId="{D880DD8E-D94F-4BE7-9ED4-0FA8428F2CE0}" destId="{8F5D173B-B70F-4323-ACC5-EEC7CFD5E381}" srcOrd="4" destOrd="0" presId="urn:microsoft.com/office/officeart/2018/2/layout/IconCircleList"/>
    <dgm:cxn modelId="{3A9F9674-5108-4BEC-99D5-CAAFCCEBBD62}" type="presParOf" srcId="{8F5D173B-B70F-4323-ACC5-EEC7CFD5E381}" destId="{BA16C11C-5CFB-4632-A69D-0CFEDDFE440B}" srcOrd="0" destOrd="0" presId="urn:microsoft.com/office/officeart/2018/2/layout/IconCircleList"/>
    <dgm:cxn modelId="{BEF91F8E-C83B-413F-9A46-DDE78D2F3141}" type="presParOf" srcId="{8F5D173B-B70F-4323-ACC5-EEC7CFD5E381}" destId="{F7A5AF5C-B1D6-4666-9215-331CB4F0753D}" srcOrd="1" destOrd="0" presId="urn:microsoft.com/office/officeart/2018/2/layout/IconCircleList"/>
    <dgm:cxn modelId="{509DBBDC-8B65-474D-B3C3-682B291AC5D2}" type="presParOf" srcId="{8F5D173B-B70F-4323-ACC5-EEC7CFD5E381}" destId="{BDA2B853-9492-4541-B65C-A1E359012CD0}" srcOrd="2" destOrd="0" presId="urn:microsoft.com/office/officeart/2018/2/layout/IconCircleList"/>
    <dgm:cxn modelId="{81C4D7C7-F3AB-48CF-BB3E-019E415A14BA}" type="presParOf" srcId="{8F5D173B-B70F-4323-ACC5-EEC7CFD5E381}" destId="{39370CD4-5833-4C7B-A7C6-FFEF799081D2}" srcOrd="3" destOrd="0" presId="urn:microsoft.com/office/officeart/2018/2/layout/IconCircleList"/>
    <dgm:cxn modelId="{B8D45520-0FCB-46B7-A16B-F2DE52B20068}" type="presParOf" srcId="{D880DD8E-D94F-4BE7-9ED4-0FA8428F2CE0}" destId="{81ACBF3C-E544-47F7-B605-BB732048626A}" srcOrd="5" destOrd="0" presId="urn:microsoft.com/office/officeart/2018/2/layout/IconCircleList"/>
    <dgm:cxn modelId="{217F8487-08B4-4480-8794-7594060EDD35}" type="presParOf" srcId="{D880DD8E-D94F-4BE7-9ED4-0FA8428F2CE0}" destId="{59361E43-7AD5-43CC-A8C9-26B1208C0C69}" srcOrd="6" destOrd="0" presId="urn:microsoft.com/office/officeart/2018/2/layout/IconCircleList"/>
    <dgm:cxn modelId="{A78A86E8-5BBE-47D4-8BD0-D293179D912C}" type="presParOf" srcId="{59361E43-7AD5-43CC-A8C9-26B1208C0C69}" destId="{0C868F06-4EE2-4D14-9BA3-1A5A9E840B5C}" srcOrd="0" destOrd="0" presId="urn:microsoft.com/office/officeart/2018/2/layout/IconCircleList"/>
    <dgm:cxn modelId="{346719B5-F09D-446F-8BE1-29485626629C}" type="presParOf" srcId="{59361E43-7AD5-43CC-A8C9-26B1208C0C69}" destId="{00C56F66-6C4D-49AC-BEF0-58EF9F17CCF8}" srcOrd="1" destOrd="0" presId="urn:microsoft.com/office/officeart/2018/2/layout/IconCircleList"/>
    <dgm:cxn modelId="{A5101A86-93F9-4784-91EF-4AEECAF9319E}" type="presParOf" srcId="{59361E43-7AD5-43CC-A8C9-26B1208C0C69}" destId="{9EF48B99-1409-4C1F-8434-33CC14E99A75}" srcOrd="2" destOrd="0" presId="urn:microsoft.com/office/officeart/2018/2/layout/IconCircleList"/>
    <dgm:cxn modelId="{46E4F1E7-71DC-4E3D-BEC9-35C4F89BD7D5}" type="presParOf" srcId="{59361E43-7AD5-43CC-A8C9-26B1208C0C69}" destId="{1C603D40-12CB-4EFB-A4F1-2F37055D73AA}" srcOrd="3" destOrd="0" presId="urn:microsoft.com/office/officeart/2018/2/layout/IconCircleList"/>
    <dgm:cxn modelId="{1E32C329-21EF-4C92-8200-38E66447762D}" type="presParOf" srcId="{D880DD8E-D94F-4BE7-9ED4-0FA8428F2CE0}" destId="{67C15486-87D6-4891-87B9-6B74A98DC9F0}" srcOrd="7" destOrd="0" presId="urn:microsoft.com/office/officeart/2018/2/layout/IconCircleList"/>
    <dgm:cxn modelId="{673A6867-A782-4B35-AB33-98E3B2409F3E}" type="presParOf" srcId="{D880DD8E-D94F-4BE7-9ED4-0FA8428F2CE0}" destId="{357C10F0-82CF-4675-AD2B-6BCE92B2E6FE}" srcOrd="8" destOrd="0" presId="urn:microsoft.com/office/officeart/2018/2/layout/IconCircleList"/>
    <dgm:cxn modelId="{6C381A52-EBE8-40DE-9888-F909F8EE9BF6}" type="presParOf" srcId="{357C10F0-82CF-4675-AD2B-6BCE92B2E6FE}" destId="{D2272B55-B0C0-4D28-A5C9-2485C000EE59}" srcOrd="0" destOrd="0" presId="urn:microsoft.com/office/officeart/2018/2/layout/IconCircleList"/>
    <dgm:cxn modelId="{01BD4C8C-42CC-46B2-BC75-2EB4223230D6}" type="presParOf" srcId="{357C10F0-82CF-4675-AD2B-6BCE92B2E6FE}" destId="{42A3964E-941A-49F6-9385-7F34220AA784}" srcOrd="1" destOrd="0" presId="urn:microsoft.com/office/officeart/2018/2/layout/IconCircleList"/>
    <dgm:cxn modelId="{7AE094EE-71C3-4260-A59A-E007FA8E4B90}" type="presParOf" srcId="{357C10F0-82CF-4675-AD2B-6BCE92B2E6FE}" destId="{5A4FF759-A466-4D4F-ADCC-21EE61366C7E}" srcOrd="2" destOrd="0" presId="urn:microsoft.com/office/officeart/2018/2/layout/IconCircleList"/>
    <dgm:cxn modelId="{77A128DC-1219-4B32-A1FB-33A384DAC34A}" type="presParOf" srcId="{357C10F0-82CF-4675-AD2B-6BCE92B2E6FE}" destId="{FA64759F-168B-444E-89C5-1D91D94403DA}" srcOrd="3" destOrd="0" presId="urn:microsoft.com/office/officeart/2018/2/layout/IconCircleList"/>
    <dgm:cxn modelId="{26049154-19EE-4F45-A4A1-33B820EBB999}" type="presParOf" srcId="{D880DD8E-D94F-4BE7-9ED4-0FA8428F2CE0}" destId="{DA9ACE9A-7FB6-4CA9-9CFD-608193D3B113}" srcOrd="9" destOrd="0" presId="urn:microsoft.com/office/officeart/2018/2/layout/IconCircleList"/>
    <dgm:cxn modelId="{117E1F85-6F0B-46FB-9C2D-D33F3E6A2B7F}" type="presParOf" srcId="{D880DD8E-D94F-4BE7-9ED4-0FA8428F2CE0}" destId="{F3332A83-958C-4AF3-AED7-836DF4E715BD}" srcOrd="10" destOrd="0" presId="urn:microsoft.com/office/officeart/2018/2/layout/IconCircleList"/>
    <dgm:cxn modelId="{BB71F5C3-26E8-444A-B397-0C03BCBDD972}" type="presParOf" srcId="{F3332A83-958C-4AF3-AED7-836DF4E715BD}" destId="{C6EC9039-D57B-4F22-9780-F254AA4C9393}" srcOrd="0" destOrd="0" presId="urn:microsoft.com/office/officeart/2018/2/layout/IconCircleList"/>
    <dgm:cxn modelId="{F10A7A2C-1B04-4FBC-99B7-6C84F87BC024}" type="presParOf" srcId="{F3332A83-958C-4AF3-AED7-836DF4E715BD}" destId="{75F65AAA-E498-41AC-9F23-22378D954D69}" srcOrd="1" destOrd="0" presId="urn:microsoft.com/office/officeart/2018/2/layout/IconCircleList"/>
    <dgm:cxn modelId="{4FDAA1B8-EC05-4DBB-89ED-E7B8F9052072}" type="presParOf" srcId="{F3332A83-958C-4AF3-AED7-836DF4E715BD}" destId="{DB390234-387C-4BAF-8DE1-88ECECE09C7D}" srcOrd="2" destOrd="0" presId="urn:microsoft.com/office/officeart/2018/2/layout/IconCircleList"/>
    <dgm:cxn modelId="{B004A970-390D-43EE-B6FA-09D02A5D4026}" type="presParOf" srcId="{F3332A83-958C-4AF3-AED7-836DF4E715BD}" destId="{D67E9462-07A4-4060-9822-7F8EE82802DE}" srcOrd="3" destOrd="0" presId="urn:microsoft.com/office/officeart/2018/2/layout/IconCircleList"/>
    <dgm:cxn modelId="{94C78DAF-AC31-47EF-A5FB-5016794CF004}" type="presParOf" srcId="{D880DD8E-D94F-4BE7-9ED4-0FA8428F2CE0}" destId="{36289C26-51FE-4994-8B5D-31AD1607AA7E}" srcOrd="11" destOrd="0" presId="urn:microsoft.com/office/officeart/2018/2/layout/IconCircleList"/>
    <dgm:cxn modelId="{E5D63A60-F3BA-4B55-9398-D4881E6E6141}" type="presParOf" srcId="{D880DD8E-D94F-4BE7-9ED4-0FA8428F2CE0}" destId="{84676FB4-CBE5-4FA3-A299-ED81F9F69DD3}" srcOrd="12" destOrd="0" presId="urn:microsoft.com/office/officeart/2018/2/layout/IconCircleList"/>
    <dgm:cxn modelId="{EC2279AB-9FDD-4A7E-B20C-EC6E892EE938}" type="presParOf" srcId="{84676FB4-CBE5-4FA3-A299-ED81F9F69DD3}" destId="{98E2E2F7-51AB-42E7-A87E-C3CDBC68EEDA}" srcOrd="0" destOrd="0" presId="urn:microsoft.com/office/officeart/2018/2/layout/IconCircleList"/>
    <dgm:cxn modelId="{A826CDF8-00A7-4C98-95A2-CBACB4C04EF1}" type="presParOf" srcId="{84676FB4-CBE5-4FA3-A299-ED81F9F69DD3}" destId="{B7DA9941-082B-41E5-88BB-054EC1D05A6A}" srcOrd="1" destOrd="0" presId="urn:microsoft.com/office/officeart/2018/2/layout/IconCircleList"/>
    <dgm:cxn modelId="{E2AA0CA7-CE04-4D97-A94A-27B83EF455B1}" type="presParOf" srcId="{84676FB4-CBE5-4FA3-A299-ED81F9F69DD3}" destId="{B847DA84-4059-4C18-B6DA-55609D71282D}" srcOrd="2" destOrd="0" presId="urn:microsoft.com/office/officeart/2018/2/layout/IconCircleList"/>
    <dgm:cxn modelId="{F8CCC01D-6909-4E96-88BB-96CE4FAC30A1}" type="presParOf" srcId="{84676FB4-CBE5-4FA3-A299-ED81F9F69DD3}" destId="{536BBC15-17D4-4174-A668-C381B864D431}" srcOrd="3" destOrd="0" presId="urn:microsoft.com/office/officeart/2018/2/layout/IconCircleList"/>
    <dgm:cxn modelId="{B384CC2B-A675-4400-96CF-199DDE33B2E0}" type="presParOf" srcId="{D880DD8E-D94F-4BE7-9ED4-0FA8428F2CE0}" destId="{6B7F0B7B-577D-4942-A8A0-9DDA65BCF529}" srcOrd="13" destOrd="0" presId="urn:microsoft.com/office/officeart/2018/2/layout/IconCircleList"/>
    <dgm:cxn modelId="{AB77ED80-450F-48A9-BDFE-4676F333B334}" type="presParOf" srcId="{D880DD8E-D94F-4BE7-9ED4-0FA8428F2CE0}" destId="{39C73EC2-212A-4EAE-AC80-950DE2082711}" srcOrd="14" destOrd="0" presId="urn:microsoft.com/office/officeart/2018/2/layout/IconCircleList"/>
    <dgm:cxn modelId="{8BA1C6D7-D65C-4A87-82E1-80A366A9F655}" type="presParOf" srcId="{39C73EC2-212A-4EAE-AC80-950DE2082711}" destId="{DD4812AF-67FC-42F6-A104-41EA261266CA}" srcOrd="0" destOrd="0" presId="urn:microsoft.com/office/officeart/2018/2/layout/IconCircleList"/>
    <dgm:cxn modelId="{FD5BD2FE-3479-4CA5-A643-790A9F1943E5}" type="presParOf" srcId="{39C73EC2-212A-4EAE-AC80-950DE2082711}" destId="{C682AFC5-C286-4B83-BCB4-F41F147E70F6}" srcOrd="1" destOrd="0" presId="urn:microsoft.com/office/officeart/2018/2/layout/IconCircleList"/>
    <dgm:cxn modelId="{D33C4494-DFF3-4002-81EE-0099153DA1B4}" type="presParOf" srcId="{39C73EC2-212A-4EAE-AC80-950DE2082711}" destId="{4683B63F-60DE-4E2C-A7E1-F5C7B0ECE7C5}" srcOrd="2" destOrd="0" presId="urn:microsoft.com/office/officeart/2018/2/layout/IconCircleList"/>
    <dgm:cxn modelId="{52989E26-F4F6-4461-836E-F1A43810D0F9}" type="presParOf" srcId="{39C73EC2-212A-4EAE-AC80-950DE2082711}" destId="{0BB63653-B19E-44E9-9198-695CE9E3A88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1DBAC-6AF5-48B8-B302-9329272BD4DB}">
      <dsp:nvSpPr>
        <dsp:cNvPr id="0" name=""/>
        <dsp:cNvSpPr/>
      </dsp:nvSpPr>
      <dsp:spPr>
        <a:xfrm>
          <a:off x="285704" y="346840"/>
          <a:ext cx="657239" cy="6572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2F01D-CE78-4172-9552-AD487ACE1719}">
      <dsp:nvSpPr>
        <dsp:cNvPr id="0" name=""/>
        <dsp:cNvSpPr/>
      </dsp:nvSpPr>
      <dsp:spPr>
        <a:xfrm>
          <a:off x="423725" y="484860"/>
          <a:ext cx="381199" cy="38119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31D6D-E9C0-484B-A353-B9FD64F2F947}">
      <dsp:nvSpPr>
        <dsp:cNvPr id="0" name=""/>
        <dsp:cNvSpPr/>
      </dsp:nvSpPr>
      <dsp:spPr>
        <a:xfrm>
          <a:off x="1083781" y="346840"/>
          <a:ext cx="1549208" cy="65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0" kern="1200" dirty="0"/>
            <a:t>Change accounting system to TEAMS</a:t>
          </a:r>
          <a:endParaRPr lang="en-US" sz="1400" kern="1200" dirty="0"/>
        </a:p>
      </dsp:txBody>
      <dsp:txXfrm>
        <a:off x="1083781" y="346840"/>
        <a:ext cx="1549208" cy="657239"/>
      </dsp:txXfrm>
    </dsp:sp>
    <dsp:sp modelId="{1BF2E9B2-2C40-4B97-97EE-547D4A738C9E}">
      <dsp:nvSpPr>
        <dsp:cNvPr id="0" name=""/>
        <dsp:cNvSpPr/>
      </dsp:nvSpPr>
      <dsp:spPr>
        <a:xfrm>
          <a:off x="2902928" y="346840"/>
          <a:ext cx="657239" cy="6572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E2E99-68C7-43D6-98CA-7CF65B40DA78}">
      <dsp:nvSpPr>
        <dsp:cNvPr id="0" name=""/>
        <dsp:cNvSpPr/>
      </dsp:nvSpPr>
      <dsp:spPr>
        <a:xfrm>
          <a:off x="3040948" y="484860"/>
          <a:ext cx="381199" cy="3811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BAB0EE-9C54-4722-A541-E597F5E5F1ED}">
      <dsp:nvSpPr>
        <dsp:cNvPr id="0" name=""/>
        <dsp:cNvSpPr/>
      </dsp:nvSpPr>
      <dsp:spPr>
        <a:xfrm>
          <a:off x="3701005" y="346840"/>
          <a:ext cx="1549208" cy="65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0" kern="1200" dirty="0"/>
            <a:t>Staff turnovers during and after the implementation</a:t>
          </a:r>
          <a:endParaRPr lang="en-US" sz="1400" kern="1200" dirty="0"/>
        </a:p>
      </dsp:txBody>
      <dsp:txXfrm>
        <a:off x="3701005" y="346840"/>
        <a:ext cx="1549208" cy="657239"/>
      </dsp:txXfrm>
    </dsp:sp>
    <dsp:sp modelId="{BA16C11C-5CFB-4632-A69D-0CFEDDFE440B}">
      <dsp:nvSpPr>
        <dsp:cNvPr id="0" name=""/>
        <dsp:cNvSpPr/>
      </dsp:nvSpPr>
      <dsp:spPr>
        <a:xfrm>
          <a:off x="5520151" y="346840"/>
          <a:ext cx="657239" cy="6572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5AF5C-B1D6-4666-9215-331CB4F0753D}">
      <dsp:nvSpPr>
        <dsp:cNvPr id="0" name=""/>
        <dsp:cNvSpPr/>
      </dsp:nvSpPr>
      <dsp:spPr>
        <a:xfrm>
          <a:off x="5658172" y="484860"/>
          <a:ext cx="381199" cy="3811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370CD4-5833-4C7B-A7C6-FFEF799081D2}">
      <dsp:nvSpPr>
        <dsp:cNvPr id="0" name=""/>
        <dsp:cNvSpPr/>
      </dsp:nvSpPr>
      <dsp:spPr>
        <a:xfrm>
          <a:off x="6318228" y="346840"/>
          <a:ext cx="1549208" cy="65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0" kern="1200" dirty="0"/>
            <a:t>Staff learning curve to use TEAMS</a:t>
          </a:r>
          <a:endParaRPr lang="en-US" sz="1400" kern="1200" dirty="0"/>
        </a:p>
      </dsp:txBody>
      <dsp:txXfrm>
        <a:off x="6318228" y="346840"/>
        <a:ext cx="1549208" cy="657239"/>
      </dsp:txXfrm>
    </dsp:sp>
    <dsp:sp modelId="{0C868F06-4EE2-4D14-9BA3-1A5A9E840B5C}">
      <dsp:nvSpPr>
        <dsp:cNvPr id="0" name=""/>
        <dsp:cNvSpPr/>
      </dsp:nvSpPr>
      <dsp:spPr>
        <a:xfrm>
          <a:off x="285704" y="1690622"/>
          <a:ext cx="657239" cy="6572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56F66-6C4D-49AC-BEF0-58EF9F17CCF8}">
      <dsp:nvSpPr>
        <dsp:cNvPr id="0" name=""/>
        <dsp:cNvSpPr/>
      </dsp:nvSpPr>
      <dsp:spPr>
        <a:xfrm>
          <a:off x="423725" y="1828642"/>
          <a:ext cx="381199" cy="3811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603D40-12CB-4EFB-A4F1-2F37055D73AA}">
      <dsp:nvSpPr>
        <dsp:cNvPr id="0" name=""/>
        <dsp:cNvSpPr/>
      </dsp:nvSpPr>
      <dsp:spPr>
        <a:xfrm>
          <a:off x="1083781" y="1690622"/>
          <a:ext cx="1549208" cy="65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0" kern="1200" dirty="0"/>
            <a:t>Staff learning curve to use DB Visualize and to understand TEAMS database tables, columns, views and relationships</a:t>
          </a:r>
          <a:endParaRPr lang="en-US" sz="1200" kern="1200" dirty="0"/>
        </a:p>
      </dsp:txBody>
      <dsp:txXfrm>
        <a:off x="1083781" y="1690622"/>
        <a:ext cx="1549208" cy="657239"/>
      </dsp:txXfrm>
    </dsp:sp>
    <dsp:sp modelId="{D2272B55-B0C0-4D28-A5C9-2485C000EE59}">
      <dsp:nvSpPr>
        <dsp:cNvPr id="0" name=""/>
        <dsp:cNvSpPr/>
      </dsp:nvSpPr>
      <dsp:spPr>
        <a:xfrm>
          <a:off x="2902928" y="1690622"/>
          <a:ext cx="657239" cy="6572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3964E-941A-49F6-9385-7F34220AA784}">
      <dsp:nvSpPr>
        <dsp:cNvPr id="0" name=""/>
        <dsp:cNvSpPr/>
      </dsp:nvSpPr>
      <dsp:spPr>
        <a:xfrm>
          <a:off x="3040948" y="1828642"/>
          <a:ext cx="381199" cy="38119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64759F-168B-444E-89C5-1D91D94403DA}">
      <dsp:nvSpPr>
        <dsp:cNvPr id="0" name=""/>
        <dsp:cNvSpPr/>
      </dsp:nvSpPr>
      <dsp:spPr>
        <a:xfrm>
          <a:off x="3701005" y="1690622"/>
          <a:ext cx="1549208" cy="65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0" kern="1200" dirty="0"/>
            <a:t>Transactions did not follow sound accounting principals on coding and dates</a:t>
          </a:r>
          <a:endParaRPr lang="en-US" sz="1400" kern="1200" dirty="0"/>
        </a:p>
      </dsp:txBody>
      <dsp:txXfrm>
        <a:off x="3701005" y="1690622"/>
        <a:ext cx="1549208" cy="657239"/>
      </dsp:txXfrm>
    </dsp:sp>
    <dsp:sp modelId="{C6EC9039-D57B-4F22-9780-F254AA4C9393}">
      <dsp:nvSpPr>
        <dsp:cNvPr id="0" name=""/>
        <dsp:cNvSpPr/>
      </dsp:nvSpPr>
      <dsp:spPr>
        <a:xfrm>
          <a:off x="5520151" y="1690622"/>
          <a:ext cx="657239" cy="6572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65AAA-E498-41AC-9F23-22378D954D69}">
      <dsp:nvSpPr>
        <dsp:cNvPr id="0" name=""/>
        <dsp:cNvSpPr/>
      </dsp:nvSpPr>
      <dsp:spPr>
        <a:xfrm>
          <a:off x="5658172" y="1828642"/>
          <a:ext cx="381199" cy="38119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7E9462-07A4-4060-9822-7F8EE82802DE}">
      <dsp:nvSpPr>
        <dsp:cNvPr id="0" name=""/>
        <dsp:cNvSpPr/>
      </dsp:nvSpPr>
      <dsp:spPr>
        <a:xfrm>
          <a:off x="6318228" y="1690622"/>
          <a:ext cx="1549208" cy="65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0" kern="1200" dirty="0"/>
            <a:t>Spent majority of time extracting, organizing cash transactions, unsure whether any were missed or duplicated</a:t>
          </a:r>
          <a:endParaRPr lang="en-US" sz="1200" kern="1200" dirty="0"/>
        </a:p>
      </dsp:txBody>
      <dsp:txXfrm>
        <a:off x="6318228" y="1690622"/>
        <a:ext cx="1549208" cy="657239"/>
      </dsp:txXfrm>
    </dsp:sp>
    <dsp:sp modelId="{98E2E2F7-51AB-42E7-A87E-C3CDBC68EEDA}">
      <dsp:nvSpPr>
        <dsp:cNvPr id="0" name=""/>
        <dsp:cNvSpPr/>
      </dsp:nvSpPr>
      <dsp:spPr>
        <a:xfrm>
          <a:off x="285704" y="3034404"/>
          <a:ext cx="657239" cy="6572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A9941-082B-41E5-88BB-054EC1D05A6A}">
      <dsp:nvSpPr>
        <dsp:cNvPr id="0" name=""/>
        <dsp:cNvSpPr/>
      </dsp:nvSpPr>
      <dsp:spPr>
        <a:xfrm>
          <a:off x="423725" y="3172425"/>
          <a:ext cx="381199" cy="38119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6BBC15-17D4-4174-A668-C381B864D431}">
      <dsp:nvSpPr>
        <dsp:cNvPr id="0" name=""/>
        <dsp:cNvSpPr/>
      </dsp:nvSpPr>
      <dsp:spPr>
        <a:xfrm>
          <a:off x="1015740" y="3021707"/>
          <a:ext cx="2294904" cy="65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0" kern="1200" dirty="0"/>
            <a:t>When cash ending balances changed due to transactions recorded to prior months, no exposure to determine the changed transactions and redo the bank reconciliation</a:t>
          </a:r>
          <a:endParaRPr lang="en-US" sz="1200" kern="1200" dirty="0"/>
        </a:p>
      </dsp:txBody>
      <dsp:txXfrm>
        <a:off x="1015740" y="3021707"/>
        <a:ext cx="2294904" cy="657239"/>
      </dsp:txXfrm>
    </dsp:sp>
    <dsp:sp modelId="{DD4812AF-67FC-42F6-A104-41EA261266CA}">
      <dsp:nvSpPr>
        <dsp:cNvPr id="0" name=""/>
        <dsp:cNvSpPr/>
      </dsp:nvSpPr>
      <dsp:spPr>
        <a:xfrm>
          <a:off x="3275776" y="3034404"/>
          <a:ext cx="657239" cy="6572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2AFC5-C286-4B83-BCB4-F41F147E70F6}">
      <dsp:nvSpPr>
        <dsp:cNvPr id="0" name=""/>
        <dsp:cNvSpPr/>
      </dsp:nvSpPr>
      <dsp:spPr>
        <a:xfrm>
          <a:off x="3413785" y="3172425"/>
          <a:ext cx="381199" cy="38119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B63653-B19E-44E9-9198-695CE9E3A881}">
      <dsp:nvSpPr>
        <dsp:cNvPr id="0" name=""/>
        <dsp:cNvSpPr/>
      </dsp:nvSpPr>
      <dsp:spPr>
        <a:xfrm>
          <a:off x="4012969" y="3047102"/>
          <a:ext cx="2367500" cy="65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0" kern="1200" dirty="0"/>
            <a:t>Endless cycle of reconciliation, reacting to data uncertainties and changes</a:t>
          </a:r>
          <a:endParaRPr lang="en-US" sz="1400" kern="1200" dirty="0"/>
        </a:p>
      </dsp:txBody>
      <dsp:txXfrm>
        <a:off x="4012969" y="3047102"/>
        <a:ext cx="2367500" cy="65723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1C9A2F0-4FC2-422E-9D74-C40F2BB86345}"/>
              </a:ext>
            </a:extLst>
          </p:cNvPr>
          <p:cNvSpPr>
            <a:spLocks noGrp="1" noChangeArrowheads="1"/>
          </p:cNvSpPr>
          <p:nvPr>
            <p:ph type="hdr" sz="quarter"/>
          </p:nvPr>
        </p:nvSpPr>
        <p:spPr bwMode="auto">
          <a:xfrm>
            <a:off x="0" y="0"/>
            <a:ext cx="2959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t" anchorCtr="0" compatLnSpc="1">
            <a:prstTxWarp prst="textNoShape">
              <a:avLst/>
            </a:prstTxWarp>
          </a:bodyPr>
          <a:lstStyle>
            <a:lvl1pPr defTabSz="895350" eaLnBrk="0" hangingPunct="0">
              <a:defRPr sz="1200">
                <a:latin typeface="Arial" panose="020B0604020202020204" pitchFamily="34" charset="0"/>
              </a:defRPr>
            </a:lvl1pPr>
          </a:lstStyle>
          <a:p>
            <a:pPr>
              <a:defRPr/>
            </a:pPr>
            <a:endParaRPr lang="en-US" altLang="en-US"/>
          </a:p>
        </p:txBody>
      </p:sp>
      <p:sp>
        <p:nvSpPr>
          <p:cNvPr id="23555" name="Rectangle 3">
            <a:extLst>
              <a:ext uri="{FF2B5EF4-FFF2-40B4-BE49-F238E27FC236}">
                <a16:creationId xmlns:a16="http://schemas.microsoft.com/office/drawing/2014/main" id="{C6872902-D393-4D26-822B-3E86395195E3}"/>
              </a:ext>
            </a:extLst>
          </p:cNvPr>
          <p:cNvSpPr>
            <a:spLocks noGrp="1" noChangeArrowheads="1"/>
          </p:cNvSpPr>
          <p:nvPr>
            <p:ph type="dt" sz="quarter" idx="1"/>
          </p:nvPr>
        </p:nvSpPr>
        <p:spPr bwMode="auto">
          <a:xfrm>
            <a:off x="3844925" y="0"/>
            <a:ext cx="29575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t" anchorCtr="0" compatLnSpc="1">
            <a:prstTxWarp prst="textNoShape">
              <a:avLst/>
            </a:prstTxWarp>
          </a:bodyPr>
          <a:lstStyle>
            <a:lvl1pPr algn="r" defTabSz="895350" eaLnBrk="0" hangingPunct="0">
              <a:defRPr sz="1200">
                <a:latin typeface="Arial" panose="020B0604020202020204" pitchFamily="34" charset="0"/>
              </a:defRPr>
            </a:lvl1pPr>
          </a:lstStyle>
          <a:p>
            <a:pPr>
              <a:defRPr/>
            </a:pPr>
            <a:endParaRPr lang="en-US" altLang="en-US"/>
          </a:p>
        </p:txBody>
      </p:sp>
      <p:sp>
        <p:nvSpPr>
          <p:cNvPr id="23556" name="Rectangle 4">
            <a:extLst>
              <a:ext uri="{FF2B5EF4-FFF2-40B4-BE49-F238E27FC236}">
                <a16:creationId xmlns:a16="http://schemas.microsoft.com/office/drawing/2014/main" id="{64DC9C4B-D323-4BA5-88FC-67A87F100781}"/>
              </a:ext>
            </a:extLst>
          </p:cNvPr>
          <p:cNvSpPr>
            <a:spLocks noGrp="1" noChangeArrowheads="1"/>
          </p:cNvSpPr>
          <p:nvPr>
            <p:ph type="ftr" sz="quarter" idx="2"/>
          </p:nvPr>
        </p:nvSpPr>
        <p:spPr bwMode="auto">
          <a:xfrm>
            <a:off x="0" y="8520113"/>
            <a:ext cx="2959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b" anchorCtr="0" compatLnSpc="1">
            <a:prstTxWarp prst="textNoShape">
              <a:avLst/>
            </a:prstTxWarp>
          </a:bodyPr>
          <a:lstStyle>
            <a:lvl1pPr defTabSz="895350" eaLnBrk="0" hangingPunct="0">
              <a:defRPr sz="1200">
                <a:latin typeface="Arial" panose="020B0604020202020204" pitchFamily="34" charset="0"/>
              </a:defRPr>
            </a:lvl1pPr>
          </a:lstStyle>
          <a:p>
            <a:pPr>
              <a:defRPr/>
            </a:pPr>
            <a:r>
              <a:rPr lang="en-US" altLang="en-US"/>
              <a:t>Uplift Education | School Finance Productivity</a:t>
            </a:r>
          </a:p>
        </p:txBody>
      </p:sp>
      <p:sp>
        <p:nvSpPr>
          <p:cNvPr id="23557" name="Rectangle 5">
            <a:extLst>
              <a:ext uri="{FF2B5EF4-FFF2-40B4-BE49-F238E27FC236}">
                <a16:creationId xmlns:a16="http://schemas.microsoft.com/office/drawing/2014/main" id="{DF1C6C3F-0BAE-43C9-B655-128C45D8D90E}"/>
              </a:ext>
            </a:extLst>
          </p:cNvPr>
          <p:cNvSpPr>
            <a:spLocks noGrp="1" noChangeArrowheads="1"/>
          </p:cNvSpPr>
          <p:nvPr>
            <p:ph type="sldNum" sz="quarter" idx="3"/>
          </p:nvPr>
        </p:nvSpPr>
        <p:spPr bwMode="auto">
          <a:xfrm>
            <a:off x="3844925" y="8520113"/>
            <a:ext cx="29575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b" anchorCtr="0" compatLnSpc="1">
            <a:prstTxWarp prst="textNoShape">
              <a:avLst/>
            </a:prstTxWarp>
          </a:bodyPr>
          <a:lstStyle>
            <a:lvl1pPr algn="r" defTabSz="895350" eaLnBrk="0" hangingPunct="0">
              <a:defRPr sz="1200">
                <a:latin typeface="Arial" panose="020B0604020202020204" pitchFamily="34" charset="0"/>
              </a:defRPr>
            </a:lvl1pPr>
          </a:lstStyle>
          <a:p>
            <a:pPr>
              <a:defRPr/>
            </a:pPr>
            <a:fld id="{B8E2CA53-C7F3-4983-AAD1-6CA58107103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575D09CC-BC26-464F-83C5-37B216665CB1}"/>
              </a:ext>
            </a:extLst>
          </p:cNvPr>
          <p:cNvSpPr>
            <a:spLocks noGrp="1" noChangeArrowheads="1"/>
          </p:cNvSpPr>
          <p:nvPr>
            <p:ph type="hdr" sz="quarter"/>
          </p:nvPr>
        </p:nvSpPr>
        <p:spPr bwMode="auto">
          <a:xfrm>
            <a:off x="0" y="0"/>
            <a:ext cx="297656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ctr" anchorCtr="0" compatLnSpc="1">
            <a:prstTxWarp prst="textNoShape">
              <a:avLst/>
            </a:prstTxWarp>
            <a:flatTx/>
          </a:bodyPr>
          <a:lstStyle>
            <a:lvl1pPr defTabSz="895350" eaLnBrk="0" hangingPunct="0">
              <a:defRPr sz="1200"/>
            </a:lvl1pPr>
          </a:lstStyle>
          <a:p>
            <a:pPr>
              <a:defRPr/>
            </a:pPr>
            <a:endParaRPr lang="en-US" altLang="en-US"/>
          </a:p>
        </p:txBody>
      </p:sp>
      <p:sp>
        <p:nvSpPr>
          <p:cNvPr id="244739" name="Rectangle 3">
            <a:extLst>
              <a:ext uri="{FF2B5EF4-FFF2-40B4-BE49-F238E27FC236}">
                <a16:creationId xmlns:a16="http://schemas.microsoft.com/office/drawing/2014/main" id="{13A424DC-7C4E-4FA3-A8A2-006DDCBA3F93}"/>
              </a:ext>
            </a:extLst>
          </p:cNvPr>
          <p:cNvSpPr>
            <a:spLocks noGrp="1" noChangeArrowheads="1"/>
          </p:cNvSpPr>
          <p:nvPr>
            <p:ph type="dt" idx="1"/>
          </p:nvPr>
        </p:nvSpPr>
        <p:spPr bwMode="auto">
          <a:xfrm>
            <a:off x="3867150" y="0"/>
            <a:ext cx="297656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ctr" anchorCtr="0" compatLnSpc="1">
            <a:prstTxWarp prst="textNoShape">
              <a:avLst/>
            </a:prstTxWarp>
            <a:flatTx/>
          </a:bodyPr>
          <a:lstStyle>
            <a:lvl1pPr algn="r" defTabSz="895350" eaLnBrk="0" hangingPunct="0">
              <a:defRPr sz="1200"/>
            </a:lvl1pPr>
          </a:lstStyle>
          <a:p>
            <a:pPr>
              <a:defRPr/>
            </a:pPr>
            <a:endParaRPr lang="en-US" altLang="en-US"/>
          </a:p>
        </p:txBody>
      </p:sp>
      <p:sp>
        <p:nvSpPr>
          <p:cNvPr id="2052" name="Rectangle 4">
            <a:extLst>
              <a:ext uri="{FF2B5EF4-FFF2-40B4-BE49-F238E27FC236}">
                <a16:creationId xmlns:a16="http://schemas.microsoft.com/office/drawing/2014/main" id="{EAF31A42-3E2A-4A24-AEFB-199F953D2780}"/>
              </a:ext>
            </a:extLst>
          </p:cNvPr>
          <p:cNvSpPr>
            <a:spLocks noGrp="1" noRot="1" noChangeAspect="1" noChangeArrowheads="1" noTextEdit="1"/>
          </p:cNvSpPr>
          <p:nvPr>
            <p:ph type="sldImg" idx="2"/>
          </p:nvPr>
        </p:nvSpPr>
        <p:spPr bwMode="auto">
          <a:xfrm>
            <a:off x="1206500" y="660400"/>
            <a:ext cx="4432300" cy="33766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4741" name="Rectangle 5">
            <a:extLst>
              <a:ext uri="{FF2B5EF4-FFF2-40B4-BE49-F238E27FC236}">
                <a16:creationId xmlns:a16="http://schemas.microsoft.com/office/drawing/2014/main" id="{FDC9F4E7-2DF5-4A30-8CF5-A968F4FDD6EA}"/>
              </a:ext>
            </a:extLst>
          </p:cNvPr>
          <p:cNvSpPr>
            <a:spLocks noGrp="1" noChangeArrowheads="1"/>
          </p:cNvSpPr>
          <p:nvPr>
            <p:ph type="body" sz="quarter" idx="3"/>
          </p:nvPr>
        </p:nvSpPr>
        <p:spPr bwMode="auto">
          <a:xfrm>
            <a:off x="893763" y="4256088"/>
            <a:ext cx="505618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ctr" anchorCtr="0" compatLnSpc="1">
            <a:prstTxWarp prst="textNoShape">
              <a:avLst/>
            </a:prstTxWarp>
            <a:flatTx/>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4742" name="Rectangle 6">
            <a:extLst>
              <a:ext uri="{FF2B5EF4-FFF2-40B4-BE49-F238E27FC236}">
                <a16:creationId xmlns:a16="http://schemas.microsoft.com/office/drawing/2014/main" id="{2D3962E6-6302-4D50-8363-4CB6A44D3E09}"/>
              </a:ext>
            </a:extLst>
          </p:cNvPr>
          <p:cNvSpPr>
            <a:spLocks noGrp="1" noChangeArrowheads="1"/>
          </p:cNvSpPr>
          <p:nvPr>
            <p:ph type="ftr" sz="quarter" idx="4"/>
          </p:nvPr>
        </p:nvSpPr>
        <p:spPr bwMode="auto">
          <a:xfrm>
            <a:off x="0" y="8516938"/>
            <a:ext cx="297656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b" anchorCtr="0" compatLnSpc="1">
            <a:prstTxWarp prst="textNoShape">
              <a:avLst/>
            </a:prstTxWarp>
            <a:flatTx/>
          </a:bodyPr>
          <a:lstStyle>
            <a:lvl1pPr defTabSz="895350" eaLnBrk="0" hangingPunct="0">
              <a:defRPr sz="1200"/>
            </a:lvl1pPr>
          </a:lstStyle>
          <a:p>
            <a:pPr>
              <a:defRPr/>
            </a:pPr>
            <a:r>
              <a:rPr lang="en-US" altLang="en-US"/>
              <a:t>Uplift Education | School Finance Productivity</a:t>
            </a:r>
          </a:p>
        </p:txBody>
      </p:sp>
      <p:sp>
        <p:nvSpPr>
          <p:cNvPr id="244743" name="Rectangle 7">
            <a:extLst>
              <a:ext uri="{FF2B5EF4-FFF2-40B4-BE49-F238E27FC236}">
                <a16:creationId xmlns:a16="http://schemas.microsoft.com/office/drawing/2014/main" id="{CEB611CD-11A2-4B64-8777-1E04982155BD}"/>
              </a:ext>
            </a:extLst>
          </p:cNvPr>
          <p:cNvSpPr>
            <a:spLocks noGrp="1" noChangeArrowheads="1"/>
          </p:cNvSpPr>
          <p:nvPr>
            <p:ph type="sldNum" sz="quarter" idx="5"/>
          </p:nvPr>
        </p:nvSpPr>
        <p:spPr bwMode="auto">
          <a:xfrm>
            <a:off x="3867150" y="8516938"/>
            <a:ext cx="297656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8" tIns="44875" rIns="89748" bIns="44875" numCol="1" anchor="b" anchorCtr="0" compatLnSpc="1">
            <a:prstTxWarp prst="textNoShape">
              <a:avLst/>
            </a:prstTxWarp>
            <a:flatTx/>
          </a:bodyPr>
          <a:lstStyle>
            <a:lvl1pPr algn="r" defTabSz="895350" eaLnBrk="0" hangingPunct="0">
              <a:defRPr sz="1200"/>
            </a:lvl1pPr>
          </a:lstStyle>
          <a:p>
            <a:pPr>
              <a:defRPr/>
            </a:pPr>
            <a:fld id="{8771B972-44A9-4168-8F0F-181CAD5FED5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3724" y="809549"/>
            <a:ext cx="7416927" cy="4311091"/>
          </a:xfrm>
        </p:spPr>
        <p:txBody>
          <a:bodyPr anchor="b">
            <a:normAutofit/>
          </a:bodyPr>
          <a:lstStyle>
            <a:lvl1pPr algn="l">
              <a:lnSpc>
                <a:spcPct val="85000"/>
              </a:lnSpc>
              <a:defRPr sz="693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93724" y="5120640"/>
            <a:ext cx="7416927" cy="1804416"/>
          </a:xfrm>
        </p:spPr>
        <p:txBody>
          <a:bodyPr>
            <a:normAutofit/>
          </a:bodyPr>
          <a:lstStyle>
            <a:lvl1pPr marL="0" indent="0" algn="l">
              <a:buNone/>
              <a:defRPr sz="2100" baseline="0">
                <a:solidFill>
                  <a:schemeClr val="tx1">
                    <a:lumMod val="85000"/>
                  </a:schemeClr>
                </a:solidFill>
              </a:defRPr>
            </a:lvl1pPr>
            <a:lvl2pPr marL="480060" indent="0" algn="ctr">
              <a:buNone/>
              <a:defRPr sz="2100"/>
            </a:lvl2pPr>
            <a:lvl3pPr marL="960120" indent="0" algn="ctr">
              <a:buNone/>
              <a:defRPr sz="2100"/>
            </a:lvl3pPr>
            <a:lvl4pPr marL="1440180" indent="0" algn="ctr">
              <a:buNone/>
              <a:defRPr sz="2100"/>
            </a:lvl4pPr>
            <a:lvl5pPr marL="1920240" indent="0" algn="ctr">
              <a:buNone/>
              <a:defRPr sz="2100"/>
            </a:lvl5pPr>
            <a:lvl6pPr marL="2400300" indent="0" algn="ctr">
              <a:buNone/>
              <a:defRPr sz="2100"/>
            </a:lvl6pPr>
            <a:lvl7pPr marL="2880360" indent="0" algn="ctr">
              <a:buNone/>
              <a:defRPr sz="2100"/>
            </a:lvl7pPr>
            <a:lvl8pPr marL="3360420" indent="0" algn="ctr">
              <a:buNone/>
              <a:defRPr sz="2100"/>
            </a:lvl8pPr>
            <a:lvl9pPr marL="3840480" indent="0" algn="ctr">
              <a:buNone/>
              <a:defRPr sz="2100"/>
            </a:lvl9pPr>
          </a:lstStyle>
          <a:p>
            <a:r>
              <a:rPr lang="en-US"/>
              <a:t>Click to edit Master subtitle style</a:t>
            </a:r>
            <a:endParaRPr lang="en-US" dirty="0"/>
          </a:p>
        </p:txBody>
      </p:sp>
      <p:sp>
        <p:nvSpPr>
          <p:cNvPr id="7" name="Rectangle 6"/>
          <p:cNvSpPr/>
          <p:nvPr/>
        </p:nvSpPr>
        <p:spPr>
          <a:xfrm>
            <a:off x="0" y="0"/>
            <a:ext cx="360045"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DD665EE6-5A44-4995-A3F5-1ED4D61F124B}" type="datetime1">
              <a:rPr lang="en-US" smtClean="0"/>
              <a:t>1/23/2025</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r>
              <a:rPr lang="en-US"/>
              <a:t>Uplift Education | School Finance Productivity</a:t>
            </a:r>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26312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AE9F7-D96A-49FC-95BF-AB46717388F5}"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Uplift Education | School Finance Productivity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08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852" y="406400"/>
            <a:ext cx="1950244" cy="62907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0076" y="406400"/>
            <a:ext cx="6090761" cy="6290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B12EB-DB6E-46BA-88C3-8C82D1FBEE04}"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Uplift Education | School Finance Productivity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86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64108" y="305712"/>
            <a:ext cx="7920990" cy="15474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4108" y="1969122"/>
            <a:ext cx="3888486" cy="785367"/>
          </a:xfrm>
        </p:spPr>
        <p:txBody>
          <a:bodyPr lIns="91440" rIns="91440" anchor="ctr">
            <a:normAutofit/>
          </a:bodyPr>
          <a:lstStyle>
            <a:lvl1pPr marL="0" indent="0">
              <a:buNone/>
              <a:defRPr sz="2100" b="0" cap="all" baseline="0">
                <a:solidFill>
                  <a:schemeClr val="tx2"/>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864108" y="2754490"/>
            <a:ext cx="3888486" cy="3505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6612" y="1969122"/>
            <a:ext cx="3888486" cy="785367"/>
          </a:xfrm>
        </p:spPr>
        <p:txBody>
          <a:bodyPr lIns="91440" rIns="91440" anchor="ctr">
            <a:normAutofit/>
          </a:bodyPr>
          <a:lstStyle>
            <a:lvl1pPr marL="0" indent="0">
              <a:buNone/>
              <a:defRPr sz="2100" b="0" cap="all" baseline="0">
                <a:solidFill>
                  <a:schemeClr val="tx2"/>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96612" y="2754490"/>
            <a:ext cx="3888486" cy="3505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28EF6-2769-4980-8081-E5DB2624CA48}" type="datetime1">
              <a:rPr lang="en-US" smtClean="0"/>
              <a:t>1/23/2025</a:t>
            </a:fld>
            <a:endParaRPr lang="en-US" dirty="0"/>
          </a:p>
        </p:txBody>
      </p:sp>
      <p:sp>
        <p:nvSpPr>
          <p:cNvPr id="8" name="Footer Placeholder 7"/>
          <p:cNvSpPr>
            <a:spLocks noGrp="1"/>
          </p:cNvSpPr>
          <p:nvPr>
            <p:ph type="ftr" sz="quarter" idx="11"/>
          </p:nvPr>
        </p:nvSpPr>
        <p:spPr/>
        <p:txBody>
          <a:bodyPr/>
          <a:lstStyle/>
          <a:p>
            <a:r>
              <a:rPr lang="en-US"/>
              <a:t>Uplift Education | School Finance Productivity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326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D93C4-DC6D-4551-ACFC-DA40E7E4CFA0}"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Uplift Education | School Finance Productivity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itle 6">
            <a:extLst>
              <a:ext uri="{FF2B5EF4-FFF2-40B4-BE49-F238E27FC236}">
                <a16:creationId xmlns:a16="http://schemas.microsoft.com/office/drawing/2014/main" id="{5D5E64B2-4CF6-E232-AB4C-FA260F599F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053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3724" y="5120640"/>
            <a:ext cx="7416927" cy="1804416"/>
          </a:xfrm>
        </p:spPr>
        <p:txBody>
          <a:bodyPr anchor="t">
            <a:normAutofit/>
          </a:bodyPr>
          <a:lstStyle>
            <a:lvl1pPr marL="0" indent="0">
              <a:buNone/>
              <a:defRPr sz="2100">
                <a:solidFill>
                  <a:schemeClr val="tx1">
                    <a:lumMod val="75000"/>
                    <a:lumOff val="25000"/>
                  </a:schemeClr>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a:t>Click to edit Master text styles</a:t>
            </a:r>
          </a:p>
        </p:txBody>
      </p:sp>
      <p:sp>
        <p:nvSpPr>
          <p:cNvPr id="7" name="Rectangle 6"/>
          <p:cNvSpPr/>
          <p:nvPr/>
        </p:nvSpPr>
        <p:spPr>
          <a:xfrm>
            <a:off x="0" y="0"/>
            <a:ext cx="360045"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a:extLst>
              <a:ext uri="{FF2B5EF4-FFF2-40B4-BE49-F238E27FC236}">
                <a16:creationId xmlns:a16="http://schemas.microsoft.com/office/drawing/2014/main" id="{720E32C6-AA8F-FFAE-93B1-9DF231A62E29}"/>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9841C1F1-303E-B303-1D2F-CA5C3D67B02A}"/>
              </a:ext>
            </a:extLst>
          </p:cNvPr>
          <p:cNvSpPr>
            <a:spLocks noGrp="1"/>
          </p:cNvSpPr>
          <p:nvPr>
            <p:ph type="dt" sz="half" idx="10"/>
          </p:nvPr>
        </p:nvSpPr>
        <p:spPr/>
        <p:txBody>
          <a:bodyPr/>
          <a:lstStyle/>
          <a:p>
            <a:fld id="{7498C7D0-5A76-414F-86B7-A63474772C1B}" type="datetime1">
              <a:rPr lang="en-US" smtClean="0"/>
              <a:t>1/23/2025</a:t>
            </a:fld>
            <a:endParaRPr lang="en-US" dirty="0"/>
          </a:p>
        </p:txBody>
      </p:sp>
      <p:sp>
        <p:nvSpPr>
          <p:cNvPr id="10" name="Footer Placeholder 9">
            <a:extLst>
              <a:ext uri="{FF2B5EF4-FFF2-40B4-BE49-F238E27FC236}">
                <a16:creationId xmlns:a16="http://schemas.microsoft.com/office/drawing/2014/main" id="{F4CD8A6E-D56E-B7DD-88F5-4DE880BA5B87}"/>
              </a:ext>
            </a:extLst>
          </p:cNvPr>
          <p:cNvSpPr>
            <a:spLocks noGrp="1"/>
          </p:cNvSpPr>
          <p:nvPr>
            <p:ph type="ftr" sz="quarter" idx="11"/>
          </p:nvPr>
        </p:nvSpPr>
        <p:spPr/>
        <p:txBody>
          <a:bodyPr/>
          <a:lstStyle/>
          <a:p>
            <a:r>
              <a:rPr lang="en-US"/>
              <a:t>Uplift Education | School Finance Productivity</a:t>
            </a:r>
            <a:endParaRPr lang="en-US" dirty="0"/>
          </a:p>
        </p:txBody>
      </p:sp>
      <p:sp>
        <p:nvSpPr>
          <p:cNvPr id="11" name="Slide Number Placeholder 10">
            <a:extLst>
              <a:ext uri="{FF2B5EF4-FFF2-40B4-BE49-F238E27FC236}">
                <a16:creationId xmlns:a16="http://schemas.microsoft.com/office/drawing/2014/main" id="{8AFD6155-D626-5CE8-020A-5E5579343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9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93724" y="1950722"/>
            <a:ext cx="3528441" cy="4641426"/>
          </a:xfrm>
        </p:spPr>
        <p:txBody>
          <a:bodyPr/>
          <a:lstStyle>
            <a:lvl1pPr>
              <a:defRPr sz="1890"/>
            </a:lvl1pPr>
            <a:lvl2pPr>
              <a:defRPr sz="1680"/>
            </a:lvl2pPr>
            <a:lvl3pPr>
              <a:defRPr sz="1470"/>
            </a:lvl3pPr>
            <a:lvl4pPr>
              <a:defRPr sz="1470"/>
            </a:lvl4pPr>
            <a:lvl5pPr>
              <a:defRPr sz="1470"/>
            </a:lvl5pPr>
            <a:lvl6pPr>
              <a:defRPr sz="1470"/>
            </a:lvl6pPr>
            <a:lvl7pPr>
              <a:defRPr sz="1470"/>
            </a:lvl7pPr>
            <a:lvl8pPr>
              <a:defRPr sz="1470"/>
            </a:lvl8pPr>
            <a:lvl9pPr>
              <a:defRPr sz="14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24603" y="1950722"/>
            <a:ext cx="3528441" cy="4641426"/>
          </a:xfrm>
        </p:spPr>
        <p:txBody>
          <a:bodyPr/>
          <a:lstStyle>
            <a:lvl1pPr>
              <a:defRPr sz="1890"/>
            </a:lvl1pPr>
            <a:lvl2pPr>
              <a:defRPr sz="1680"/>
            </a:lvl2pPr>
            <a:lvl3pPr>
              <a:defRPr sz="1470"/>
            </a:lvl3pPr>
            <a:lvl4pPr>
              <a:defRPr sz="1470"/>
            </a:lvl4pPr>
            <a:lvl5pPr>
              <a:defRPr sz="1470"/>
            </a:lvl5pPr>
            <a:lvl6pPr>
              <a:defRPr sz="1470"/>
            </a:lvl6pPr>
            <a:lvl7pPr>
              <a:defRPr sz="1470"/>
            </a:lvl7pPr>
            <a:lvl8pPr>
              <a:defRPr sz="1470"/>
            </a:lvl8pPr>
            <a:lvl9pPr>
              <a:defRPr sz="14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3B37BD-9166-4DE9-80FA-09053812B07E}"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Uplift Education | School Finance Productivity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924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93724" y="1831664"/>
            <a:ext cx="3528441" cy="780288"/>
          </a:xfrm>
        </p:spPr>
        <p:txBody>
          <a:bodyPr anchor="b">
            <a:normAutofit/>
          </a:bodyPr>
          <a:lstStyle>
            <a:lvl1pPr marL="0" indent="0">
              <a:spcBef>
                <a:spcPts val="0"/>
              </a:spcBef>
              <a:buNone/>
              <a:defRPr sz="1890" b="0">
                <a:solidFill>
                  <a:schemeClr val="tx2"/>
                </a:solidFill>
              </a:defRPr>
            </a:lvl1pPr>
            <a:lvl2pPr marL="480060" indent="0">
              <a:buNone/>
              <a:defRPr sz="189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993724" y="2674720"/>
            <a:ext cx="3528441" cy="3908960"/>
          </a:xfrm>
        </p:spPr>
        <p:txBody>
          <a:bodyPr/>
          <a:lstStyle>
            <a:lvl1pPr>
              <a:defRPr sz="1890"/>
            </a:lvl1pPr>
            <a:lvl2pPr>
              <a:defRPr sz="1680"/>
            </a:lvl2pPr>
            <a:lvl3pPr>
              <a:defRPr sz="1470"/>
            </a:lvl3pPr>
            <a:lvl4pPr>
              <a:defRPr sz="1470"/>
            </a:lvl4pPr>
            <a:lvl5pPr>
              <a:defRPr sz="1470"/>
            </a:lvl5pPr>
            <a:lvl6pPr>
              <a:defRPr sz="1470"/>
            </a:lvl6pPr>
            <a:lvl7pPr>
              <a:defRPr sz="1470"/>
            </a:lvl7pPr>
            <a:lvl8pPr>
              <a:defRPr sz="1470"/>
            </a:lvl8pPr>
            <a:lvl9pPr>
              <a:defRPr sz="14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829403" y="1831664"/>
            <a:ext cx="3533242" cy="780288"/>
          </a:xfrm>
        </p:spPr>
        <p:txBody>
          <a:bodyPr anchor="b">
            <a:normAutofit/>
          </a:bodyPr>
          <a:lstStyle>
            <a:lvl1pPr marL="0" indent="0">
              <a:buFontTx/>
              <a:buNone/>
              <a:defRPr lang="en-US" sz="1890" b="0" kern="1200" spc="11" baseline="0" dirty="0">
                <a:solidFill>
                  <a:schemeClr val="tx2"/>
                </a:solidFill>
                <a:latin typeface="+mn-lt"/>
                <a:ea typeface="+mn-ea"/>
                <a:cs typeface="+mn-cs"/>
              </a:defRPr>
            </a:lvl1pPr>
          </a:lstStyle>
          <a:p>
            <a:pPr marL="0" lvl="0" indent="0" algn="l" defTabSz="960120" rtl="0" eaLnBrk="1" latinLnBrk="0" hangingPunct="1">
              <a:lnSpc>
                <a:spcPct val="95000"/>
              </a:lnSpc>
              <a:spcBef>
                <a:spcPts val="0"/>
              </a:spcBef>
              <a:spcAft>
                <a:spcPts val="21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824603" y="2674720"/>
            <a:ext cx="3528441" cy="3908960"/>
          </a:xfrm>
        </p:spPr>
        <p:txBody>
          <a:bodyPr/>
          <a:lstStyle>
            <a:lvl1pPr>
              <a:defRPr sz="1890"/>
            </a:lvl1pPr>
            <a:lvl2pPr>
              <a:defRPr sz="1680"/>
            </a:lvl2pPr>
            <a:lvl3pPr>
              <a:defRPr sz="1470"/>
            </a:lvl3pPr>
            <a:lvl4pPr>
              <a:defRPr sz="1470"/>
            </a:lvl4pPr>
            <a:lvl5pPr>
              <a:defRPr sz="1470"/>
            </a:lvl5pPr>
            <a:lvl6pPr>
              <a:defRPr sz="1470"/>
            </a:lvl6pPr>
            <a:lvl7pPr>
              <a:defRPr sz="1470"/>
            </a:lvl7pPr>
            <a:lvl8pPr>
              <a:defRPr sz="1470"/>
            </a:lvl8pPr>
            <a:lvl9pPr>
              <a:defRPr sz="14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554D26-175B-4674-A4CD-3D943735D7D4}" type="datetime1">
              <a:rPr lang="en-US" smtClean="0"/>
              <a:t>1/23/2025</a:t>
            </a:fld>
            <a:endParaRPr lang="en-US" dirty="0"/>
          </a:p>
        </p:txBody>
      </p:sp>
      <p:sp>
        <p:nvSpPr>
          <p:cNvPr id="8" name="Footer Placeholder 7"/>
          <p:cNvSpPr>
            <a:spLocks noGrp="1"/>
          </p:cNvSpPr>
          <p:nvPr>
            <p:ph type="ftr" sz="quarter" idx="11"/>
          </p:nvPr>
        </p:nvSpPr>
        <p:spPr/>
        <p:txBody>
          <a:bodyPr/>
          <a:lstStyle/>
          <a:p>
            <a:r>
              <a:rPr lang="en-US"/>
              <a:t>Uplift Education | School Finance Productivity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679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F78576-21BB-490A-BD83-16A2F302F1EF}" type="datetime1">
              <a:rPr lang="en-US" smtClean="0"/>
              <a:t>1/23/2025</a:t>
            </a:fld>
            <a:endParaRPr lang="en-US" dirty="0"/>
          </a:p>
        </p:txBody>
      </p:sp>
      <p:sp>
        <p:nvSpPr>
          <p:cNvPr id="4" name="Footer Placeholder 3"/>
          <p:cNvSpPr>
            <a:spLocks noGrp="1"/>
          </p:cNvSpPr>
          <p:nvPr>
            <p:ph type="ftr" sz="quarter" idx="11"/>
          </p:nvPr>
        </p:nvSpPr>
        <p:spPr/>
        <p:txBody>
          <a:bodyPr/>
          <a:lstStyle/>
          <a:p>
            <a:r>
              <a:rPr lang="en-US"/>
              <a:t>Uplift Education | School Finance Productivity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348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26E98-4301-4BFD-8C13-6B3867E0785F}" type="datetime1">
              <a:rPr lang="en-US" smtClean="0"/>
              <a:t>1/23/2025</a:t>
            </a:fld>
            <a:endParaRPr lang="en-US" dirty="0"/>
          </a:p>
        </p:txBody>
      </p:sp>
      <p:sp>
        <p:nvSpPr>
          <p:cNvPr id="3" name="Footer Placeholder 2"/>
          <p:cNvSpPr>
            <a:spLocks noGrp="1"/>
          </p:cNvSpPr>
          <p:nvPr>
            <p:ph type="ftr" sz="quarter" idx="11"/>
          </p:nvPr>
        </p:nvSpPr>
        <p:spPr/>
        <p:txBody>
          <a:bodyPr/>
          <a:lstStyle/>
          <a:p>
            <a:r>
              <a:rPr lang="en-US"/>
              <a:t>Uplift Education | School Finance Productivity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712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483" y="487682"/>
            <a:ext cx="2520315" cy="1706877"/>
          </a:xfrm>
        </p:spPr>
        <p:txBody>
          <a:bodyPr anchor="b">
            <a:normAutofit/>
          </a:bodyPr>
          <a:lstStyle>
            <a:lvl1pPr>
              <a:defRPr sz="2940" b="0" baseline="0"/>
            </a:lvl1pPr>
          </a:lstStyle>
          <a:p>
            <a:r>
              <a:rPr lang="en-US"/>
              <a:t>Click to edit Master title style</a:t>
            </a:r>
            <a:endParaRPr lang="en-US" dirty="0"/>
          </a:p>
        </p:txBody>
      </p:sp>
      <p:sp>
        <p:nvSpPr>
          <p:cNvPr id="3" name="Content Placeholder 2"/>
          <p:cNvSpPr>
            <a:spLocks noGrp="1"/>
          </p:cNvSpPr>
          <p:nvPr>
            <p:ph idx="1"/>
          </p:nvPr>
        </p:nvSpPr>
        <p:spPr>
          <a:xfrm>
            <a:off x="3547110" y="731520"/>
            <a:ext cx="4787265" cy="5852160"/>
          </a:xfrm>
        </p:spPr>
        <p:txBody>
          <a:bodyPr/>
          <a:lstStyle>
            <a:lvl1pPr>
              <a:defRPr sz="1890"/>
            </a:lvl1pPr>
            <a:lvl2pPr>
              <a:defRPr sz="1680"/>
            </a:lvl2pPr>
            <a:lvl3pPr>
              <a:defRPr sz="1470"/>
            </a:lvl3pPr>
            <a:lvl4pPr>
              <a:defRPr sz="1470"/>
            </a:lvl4pPr>
            <a:lvl5pPr>
              <a:defRPr sz="1470"/>
            </a:lvl5pPr>
            <a:lvl6pPr>
              <a:defRPr sz="1470"/>
            </a:lvl6pPr>
            <a:lvl7pPr>
              <a:defRPr sz="1470"/>
            </a:lvl7pPr>
            <a:lvl8pPr>
              <a:defRPr sz="1470"/>
            </a:lvl8pPr>
            <a:lvl9pPr>
              <a:defRPr sz="14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2483" y="2239718"/>
            <a:ext cx="2520315" cy="4064001"/>
          </a:xfrm>
        </p:spPr>
        <p:txBody>
          <a:bodyPr>
            <a:normAutofit/>
          </a:bodyPr>
          <a:lstStyle>
            <a:lvl1pPr marL="0" indent="0">
              <a:lnSpc>
                <a:spcPct val="114000"/>
              </a:lnSpc>
              <a:spcBef>
                <a:spcPts val="840"/>
              </a:spcBef>
              <a:buNone/>
              <a:defRPr sz="1365"/>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sp>
        <p:nvSpPr>
          <p:cNvPr id="5" name="Date Placeholder 4"/>
          <p:cNvSpPr>
            <a:spLocks noGrp="1"/>
          </p:cNvSpPr>
          <p:nvPr>
            <p:ph type="dt" sz="half" idx="10"/>
          </p:nvPr>
        </p:nvSpPr>
        <p:spPr/>
        <p:txBody>
          <a:bodyPr/>
          <a:lstStyle/>
          <a:p>
            <a:fld id="{8C006E35-10D5-41F5-B820-A8970200EE6A}"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Uplift Education | School Finance Productivity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962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445760"/>
            <a:ext cx="8893112" cy="1869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0090" y="5608320"/>
            <a:ext cx="7860983" cy="975360"/>
          </a:xfrm>
        </p:spPr>
        <p:txBody>
          <a:bodyPr anchor="b">
            <a:normAutofit/>
          </a:bodyPr>
          <a:lstStyle>
            <a:lvl1pPr>
              <a:defRPr sz="294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8893112" cy="5470851"/>
          </a:xfrm>
          <a:solidFill>
            <a:schemeClr val="accent1"/>
          </a:solidFill>
        </p:spPr>
        <p:txBody>
          <a:bodyPr anchor="t"/>
          <a:lstStyle>
            <a:lvl1pPr marL="0" indent="0">
              <a:buNone/>
              <a:defRPr sz="3360">
                <a:solidFill>
                  <a:schemeClr val="bg1"/>
                </a:solidFill>
              </a:defRPr>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720090" y="6515830"/>
            <a:ext cx="7860983" cy="636812"/>
          </a:xfrm>
        </p:spPr>
        <p:txBody>
          <a:bodyPr>
            <a:normAutofit/>
          </a:bodyPr>
          <a:lstStyle>
            <a:lvl1pPr marL="0" indent="0">
              <a:lnSpc>
                <a:spcPct val="100000"/>
              </a:lnSpc>
              <a:spcBef>
                <a:spcPts val="840"/>
              </a:spcBef>
              <a:buNone/>
              <a:defRPr sz="1365">
                <a:solidFill>
                  <a:schemeClr val="bg1">
                    <a:lumMod val="85000"/>
                  </a:schemeClr>
                </a:solidFill>
              </a:defRPr>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sp>
        <p:nvSpPr>
          <p:cNvPr id="5" name="Date Placeholder 4"/>
          <p:cNvSpPr>
            <a:spLocks noGrp="1"/>
          </p:cNvSpPr>
          <p:nvPr>
            <p:ph type="dt" sz="half" idx="10"/>
          </p:nvPr>
        </p:nvSpPr>
        <p:spPr/>
        <p:txBody>
          <a:bodyPr/>
          <a:lstStyle/>
          <a:p>
            <a:fld id="{6FE172B9-5DB1-4208-8AE4-1C6EF6E1ED0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Uplift Education | School Finance Productivity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434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839105" y="0"/>
            <a:ext cx="768096" cy="731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93724" y="390144"/>
            <a:ext cx="7632954" cy="141393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93724" y="1950722"/>
            <a:ext cx="6768846" cy="46414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8207154" y="1116072"/>
            <a:ext cx="2031999" cy="287536"/>
          </a:xfrm>
          <a:prstGeom prst="rect">
            <a:avLst/>
          </a:prstGeom>
        </p:spPr>
        <p:txBody>
          <a:bodyPr vert="horz" lIns="91440" tIns="45720" rIns="91440" bIns="45720" rtlCol="0" anchor="ctr"/>
          <a:lstStyle>
            <a:lvl1pPr algn="r">
              <a:defRPr sz="1103" b="0">
                <a:solidFill>
                  <a:schemeClr val="tx2">
                    <a:lumMod val="20000"/>
                    <a:lumOff val="80000"/>
                  </a:schemeClr>
                </a:solidFill>
              </a:defRPr>
            </a:lvl1pPr>
          </a:lstStyle>
          <a:p>
            <a:fld id="{7498C7D0-5A76-414F-86B7-A63474772C1B}" type="datetime1">
              <a:rPr lang="en-US" smtClean="0"/>
              <a:t>1/23/2025</a:t>
            </a:fld>
            <a:endParaRPr lang="en-US" dirty="0"/>
          </a:p>
        </p:txBody>
      </p:sp>
      <p:sp>
        <p:nvSpPr>
          <p:cNvPr id="5" name="Footer Placeholder 4"/>
          <p:cNvSpPr>
            <a:spLocks noGrp="1"/>
          </p:cNvSpPr>
          <p:nvPr>
            <p:ph type="ftr" sz="quarter" idx="3"/>
          </p:nvPr>
        </p:nvSpPr>
        <p:spPr>
          <a:xfrm rot="16200000">
            <a:off x="7313073" y="4367272"/>
            <a:ext cx="3820160" cy="287536"/>
          </a:xfrm>
          <a:prstGeom prst="rect">
            <a:avLst/>
          </a:prstGeom>
        </p:spPr>
        <p:txBody>
          <a:bodyPr vert="horz" lIns="91440" tIns="45720" rIns="91440" bIns="45720" rtlCol="0" anchor="ctr"/>
          <a:lstStyle>
            <a:lvl1pPr algn="l">
              <a:defRPr sz="1103">
                <a:solidFill>
                  <a:schemeClr val="tx2">
                    <a:lumMod val="20000"/>
                    <a:lumOff val="80000"/>
                  </a:schemeClr>
                </a:solidFill>
              </a:defRPr>
            </a:lvl1pPr>
          </a:lstStyle>
          <a:p>
            <a:r>
              <a:rPr lang="en-US"/>
              <a:t>Uplift Education | School Finance Productivity</a:t>
            </a:r>
            <a:endParaRPr lang="en-US" dirty="0"/>
          </a:p>
        </p:txBody>
      </p:sp>
      <p:sp>
        <p:nvSpPr>
          <p:cNvPr id="6" name="Slide Number Placeholder 5"/>
          <p:cNvSpPr>
            <a:spLocks noGrp="1"/>
          </p:cNvSpPr>
          <p:nvPr>
            <p:ph type="sldNum" sz="quarter" idx="4"/>
          </p:nvPr>
        </p:nvSpPr>
        <p:spPr>
          <a:xfrm>
            <a:off x="8863108" y="6583681"/>
            <a:ext cx="720090" cy="633307"/>
          </a:xfrm>
          <a:prstGeom prst="rect">
            <a:avLst/>
          </a:prstGeom>
        </p:spPr>
        <p:txBody>
          <a:bodyPr vert="horz" lIns="27432" tIns="45720" rIns="27432" bIns="45720" rtlCol="0" anchor="ctr">
            <a:normAutofit/>
          </a:bodyPr>
          <a:lstStyle>
            <a:lvl1pPr algn="ctr">
              <a:defRPr sz="3360">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84808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l" defTabSz="960120" rtl="0" eaLnBrk="1" latinLnBrk="0" hangingPunct="1">
        <a:lnSpc>
          <a:spcPct val="90000"/>
        </a:lnSpc>
        <a:spcBef>
          <a:spcPct val="0"/>
        </a:spcBef>
        <a:buNone/>
        <a:defRPr sz="4200" kern="1200" spc="-53" baseline="0">
          <a:solidFill>
            <a:schemeClr val="tx1"/>
          </a:solidFill>
          <a:latin typeface="+mj-lt"/>
          <a:ea typeface="+mj-ea"/>
          <a:cs typeface="+mj-cs"/>
        </a:defRPr>
      </a:lvl1pPr>
    </p:titleStyle>
    <p:bodyStyle>
      <a:lvl1pPr marL="192024" indent="-192024" algn="l" defTabSz="960120" rtl="0" eaLnBrk="1" latinLnBrk="0" hangingPunct="1">
        <a:lnSpc>
          <a:spcPct val="95000"/>
        </a:lnSpc>
        <a:spcBef>
          <a:spcPts val="1470"/>
        </a:spcBef>
        <a:spcAft>
          <a:spcPts val="210"/>
        </a:spcAft>
        <a:buClr>
          <a:schemeClr val="accent1"/>
        </a:buClr>
        <a:buSzPct val="80000"/>
        <a:buFont typeface="Arial" pitchFamily="34" charset="0"/>
        <a:buChar char="•"/>
        <a:defRPr sz="1890" kern="1200" spc="11" baseline="0">
          <a:solidFill>
            <a:schemeClr val="tx1"/>
          </a:solidFill>
          <a:latin typeface="+mn-lt"/>
          <a:ea typeface="+mn-ea"/>
          <a:cs typeface="+mn-cs"/>
        </a:defRPr>
      </a:lvl1pPr>
      <a:lvl2pPr marL="480060" indent="-192024" algn="l" defTabSz="960120" rtl="0" eaLnBrk="1" latinLnBrk="0" hangingPunct="1">
        <a:lnSpc>
          <a:spcPct val="90000"/>
        </a:lnSpc>
        <a:spcBef>
          <a:spcPts val="315"/>
        </a:spcBef>
        <a:spcAft>
          <a:spcPts val="315"/>
        </a:spcAft>
        <a:buClr>
          <a:schemeClr val="accent1"/>
        </a:buClr>
        <a:buFont typeface="Wingdings 2" pitchFamily="18" charset="2"/>
        <a:buChar char=""/>
        <a:defRPr sz="1680" kern="1200">
          <a:solidFill>
            <a:schemeClr val="tx1">
              <a:lumMod val="85000"/>
              <a:lumOff val="15000"/>
            </a:schemeClr>
          </a:solidFill>
          <a:latin typeface="+mn-lt"/>
          <a:ea typeface="+mn-ea"/>
          <a:cs typeface="+mn-cs"/>
        </a:defRPr>
      </a:lvl2pPr>
      <a:lvl3pPr marL="768096" indent="-192024" algn="l" defTabSz="960120" rtl="0" eaLnBrk="1" latinLnBrk="0" hangingPunct="1">
        <a:lnSpc>
          <a:spcPct val="90000"/>
        </a:lnSpc>
        <a:spcBef>
          <a:spcPts val="315"/>
        </a:spcBef>
        <a:spcAft>
          <a:spcPts val="315"/>
        </a:spcAft>
        <a:buClr>
          <a:schemeClr val="accent1"/>
        </a:buClr>
        <a:buFont typeface="Wingdings 2" pitchFamily="18" charset="2"/>
        <a:buChar char=""/>
        <a:defRPr sz="1470" kern="1200">
          <a:solidFill>
            <a:schemeClr val="tx1">
              <a:lumMod val="85000"/>
              <a:lumOff val="15000"/>
            </a:schemeClr>
          </a:solidFill>
          <a:latin typeface="+mn-lt"/>
          <a:ea typeface="+mn-ea"/>
          <a:cs typeface="+mn-cs"/>
        </a:defRPr>
      </a:lvl3pPr>
      <a:lvl4pPr marL="1056132" indent="-192024" algn="l" defTabSz="960120" rtl="0" eaLnBrk="1" latinLnBrk="0" hangingPunct="1">
        <a:lnSpc>
          <a:spcPct val="90000"/>
        </a:lnSpc>
        <a:spcBef>
          <a:spcPts val="315"/>
        </a:spcBef>
        <a:spcAft>
          <a:spcPts val="315"/>
        </a:spcAft>
        <a:buClr>
          <a:schemeClr val="accent1"/>
        </a:buClr>
        <a:buFont typeface="Wingdings 2" pitchFamily="18" charset="2"/>
        <a:buChar char=""/>
        <a:defRPr sz="1470" kern="1200">
          <a:solidFill>
            <a:schemeClr val="tx1">
              <a:lumMod val="85000"/>
              <a:lumOff val="15000"/>
            </a:schemeClr>
          </a:solidFill>
          <a:latin typeface="+mn-lt"/>
          <a:ea typeface="+mn-ea"/>
          <a:cs typeface="+mn-cs"/>
        </a:defRPr>
      </a:lvl4pPr>
      <a:lvl5pPr marL="1344168" indent="-192024" algn="l" defTabSz="960120" rtl="0" eaLnBrk="1" latinLnBrk="0" hangingPunct="1">
        <a:lnSpc>
          <a:spcPct val="90000"/>
        </a:lnSpc>
        <a:spcBef>
          <a:spcPts val="315"/>
        </a:spcBef>
        <a:spcAft>
          <a:spcPts val="315"/>
        </a:spcAft>
        <a:buClr>
          <a:schemeClr val="accent1"/>
        </a:buClr>
        <a:buFont typeface="Wingdings 2" pitchFamily="18" charset="2"/>
        <a:buChar char=""/>
        <a:defRPr sz="1470" kern="1200">
          <a:solidFill>
            <a:schemeClr val="tx1">
              <a:lumMod val="85000"/>
              <a:lumOff val="15000"/>
            </a:schemeClr>
          </a:solidFill>
          <a:latin typeface="+mn-lt"/>
          <a:ea typeface="+mn-ea"/>
          <a:cs typeface="+mn-cs"/>
        </a:defRPr>
      </a:lvl5pPr>
      <a:lvl6pPr marL="1680000" indent="-240030" algn="l" defTabSz="960120" rtl="0" eaLnBrk="1" latinLnBrk="0" hangingPunct="1">
        <a:lnSpc>
          <a:spcPct val="90000"/>
        </a:lnSpc>
        <a:spcBef>
          <a:spcPts val="315"/>
        </a:spcBef>
        <a:spcAft>
          <a:spcPts val="315"/>
        </a:spcAft>
        <a:buClr>
          <a:schemeClr val="accent1"/>
        </a:buClr>
        <a:buFont typeface="Wingdings 2" pitchFamily="18" charset="2"/>
        <a:buChar char=""/>
        <a:defRPr sz="1470" kern="1200">
          <a:solidFill>
            <a:schemeClr val="tx1">
              <a:lumMod val="85000"/>
              <a:lumOff val="15000"/>
            </a:schemeClr>
          </a:solidFill>
          <a:latin typeface="+mn-lt"/>
          <a:ea typeface="+mn-ea"/>
          <a:cs typeface="+mn-cs"/>
        </a:defRPr>
      </a:lvl6pPr>
      <a:lvl7pPr marL="1995000" indent="-240030" algn="l" defTabSz="960120" rtl="0" eaLnBrk="1" latinLnBrk="0" hangingPunct="1">
        <a:lnSpc>
          <a:spcPct val="90000"/>
        </a:lnSpc>
        <a:spcBef>
          <a:spcPts val="315"/>
        </a:spcBef>
        <a:spcAft>
          <a:spcPts val="315"/>
        </a:spcAft>
        <a:buClr>
          <a:schemeClr val="accent1"/>
        </a:buClr>
        <a:buFont typeface="Wingdings 2" pitchFamily="18" charset="2"/>
        <a:buChar char=""/>
        <a:defRPr sz="1470" kern="1200">
          <a:solidFill>
            <a:schemeClr val="tx1">
              <a:lumMod val="85000"/>
              <a:lumOff val="15000"/>
            </a:schemeClr>
          </a:solidFill>
          <a:latin typeface="+mn-lt"/>
          <a:ea typeface="+mn-ea"/>
          <a:cs typeface="+mn-cs"/>
        </a:defRPr>
      </a:lvl7pPr>
      <a:lvl8pPr marL="2310000" indent="-240030" algn="l" defTabSz="960120" rtl="0" eaLnBrk="1" latinLnBrk="0" hangingPunct="1">
        <a:lnSpc>
          <a:spcPct val="90000"/>
        </a:lnSpc>
        <a:spcBef>
          <a:spcPts val="315"/>
        </a:spcBef>
        <a:spcAft>
          <a:spcPts val="315"/>
        </a:spcAft>
        <a:buClr>
          <a:schemeClr val="accent1"/>
        </a:buClr>
        <a:buFont typeface="Wingdings 2" pitchFamily="18" charset="2"/>
        <a:buChar char=""/>
        <a:defRPr sz="1470" kern="1200">
          <a:solidFill>
            <a:schemeClr val="tx1">
              <a:lumMod val="85000"/>
              <a:lumOff val="15000"/>
            </a:schemeClr>
          </a:solidFill>
          <a:latin typeface="+mn-lt"/>
          <a:ea typeface="+mn-ea"/>
          <a:cs typeface="+mn-cs"/>
        </a:defRPr>
      </a:lvl8pPr>
      <a:lvl9pPr marL="2625000" indent="-240030" algn="l" defTabSz="960120" rtl="0" eaLnBrk="1" latinLnBrk="0" hangingPunct="1">
        <a:lnSpc>
          <a:spcPct val="90000"/>
        </a:lnSpc>
        <a:spcBef>
          <a:spcPts val="315"/>
        </a:spcBef>
        <a:spcAft>
          <a:spcPts val="315"/>
        </a:spcAft>
        <a:buClr>
          <a:schemeClr val="accent1"/>
        </a:buClr>
        <a:buFont typeface="Wingdings 2" pitchFamily="18" charset="2"/>
        <a:buChar char=""/>
        <a:defRPr sz="1470" kern="1200">
          <a:solidFill>
            <a:schemeClr val="tx1">
              <a:lumMod val="85000"/>
              <a:lumOff val="15000"/>
            </a:schemeClr>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a:extLst>
              <a:ext uri="{FF2B5EF4-FFF2-40B4-BE49-F238E27FC236}">
                <a16:creationId xmlns:a16="http://schemas.microsoft.com/office/drawing/2014/main" id="{1C82A87B-A920-4AB0-A1F2-B9CF53760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5160963"/>
            <a:ext cx="2733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60" descr="sfp">
            <a:extLst>
              <a:ext uri="{FF2B5EF4-FFF2-40B4-BE49-F238E27FC236}">
                <a16:creationId xmlns:a16="http://schemas.microsoft.com/office/drawing/2014/main" id="{8E8152A2-2B7B-447C-991C-D0A9AAE0E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5210175"/>
            <a:ext cx="31892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297A7917-A78F-D69C-C206-D88F6342B2BA}"/>
              </a:ext>
            </a:extLst>
          </p:cNvPr>
          <p:cNvSpPr>
            <a:spLocks noGrp="1"/>
          </p:cNvSpPr>
          <p:nvPr>
            <p:ph type="title"/>
          </p:nvPr>
        </p:nvSpPr>
        <p:spPr>
          <a:xfrm>
            <a:off x="993724" y="809549"/>
            <a:ext cx="7416927" cy="4311091"/>
          </a:xfrm>
        </p:spPr>
        <p:txBody>
          <a:bodyPr>
            <a:noAutofit/>
          </a:bodyPr>
          <a:lstStyle/>
          <a:p>
            <a:pPr algn="ctr">
              <a:spcBef>
                <a:spcPct val="0"/>
              </a:spcBef>
              <a:spcAft>
                <a:spcPct val="70000"/>
              </a:spcAft>
              <a:defRPr/>
            </a:pPr>
            <a:r>
              <a:rPr lang="en-US" altLang="en-US" sz="4800" b="0" dirty="0">
                <a:solidFill>
                  <a:schemeClr val="tx1"/>
                </a:solidFill>
                <a:latin typeface="+mn-lt"/>
              </a:rPr>
              <a:t>Increase Accounting Productivity and Quality through Expert Automation</a:t>
            </a:r>
            <a:br>
              <a:rPr lang="en-US" altLang="en-US" sz="4800" b="0" dirty="0">
                <a:solidFill>
                  <a:schemeClr val="tx1"/>
                </a:solidFill>
                <a:latin typeface="+mn-lt"/>
              </a:rPr>
            </a:br>
            <a:br>
              <a:rPr lang="en-US" altLang="en-US" sz="4800" b="0" dirty="0">
                <a:solidFill>
                  <a:schemeClr val="tx1"/>
                </a:solidFill>
                <a:latin typeface="+mn-lt"/>
              </a:rPr>
            </a:br>
            <a:r>
              <a:rPr lang="en-US" altLang="en-US" sz="4000" b="0" i="1" dirty="0">
                <a:solidFill>
                  <a:schemeClr val="tx1"/>
                </a:solidFill>
                <a:latin typeface="+mn-lt"/>
              </a:rPr>
              <a:t>Chapter: Bank Reconciliation</a:t>
            </a:r>
            <a:br>
              <a:rPr lang="en-US" altLang="en-US" sz="4400" b="0" i="1" dirty="0">
                <a:solidFill>
                  <a:schemeClr val="tx1"/>
                </a:solidFill>
                <a:latin typeface="+mn-lt"/>
              </a:rPr>
            </a:br>
            <a:endParaRPr lang="en-US" sz="48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695DA196-D620-4A30-9D64-83B3D3D55875}"/>
              </a:ext>
            </a:extLst>
          </p:cNvPr>
          <p:cNvSpPr>
            <a:spLocks noGrp="1" noChangeArrowheads="1"/>
          </p:cNvSpPr>
          <p:nvPr>
            <p:ph type="title"/>
          </p:nvPr>
        </p:nvSpPr>
        <p:spPr>
          <a:xfrm>
            <a:off x="3752850" y="677275"/>
            <a:ext cx="4962525" cy="675275"/>
          </a:xfrm>
        </p:spPr>
        <p:txBody>
          <a:bodyPr>
            <a:normAutofit/>
          </a:bodyPr>
          <a:lstStyle/>
          <a:p>
            <a:r>
              <a:rPr lang="en-US" altLang="en-US" dirty="0"/>
              <a:t>Uplift Actions</a:t>
            </a:r>
          </a:p>
        </p:txBody>
      </p:sp>
      <p:sp>
        <p:nvSpPr>
          <p:cNvPr id="7" name="Content Placeholder 2">
            <a:extLst>
              <a:ext uri="{FF2B5EF4-FFF2-40B4-BE49-F238E27FC236}">
                <a16:creationId xmlns:a16="http://schemas.microsoft.com/office/drawing/2014/main" id="{5C1F8E96-46F5-4315-ADEF-BA3EB6684A8B}"/>
              </a:ext>
            </a:extLst>
          </p:cNvPr>
          <p:cNvSpPr>
            <a:spLocks noGrp="1"/>
          </p:cNvSpPr>
          <p:nvPr>
            <p:ph idx="1"/>
          </p:nvPr>
        </p:nvSpPr>
        <p:spPr>
          <a:xfrm>
            <a:off x="2743200" y="1352551"/>
            <a:ext cx="6119908" cy="5537884"/>
          </a:xfrm>
        </p:spPr>
        <p:txBody>
          <a:bodyPr>
            <a:noAutofit/>
          </a:bodyPr>
          <a:lstStyle/>
          <a:p>
            <a:pPr>
              <a:spcBef>
                <a:spcPts val="900"/>
              </a:spcBef>
              <a:buFont typeface="Wingdings" panose="05000000000000000000" pitchFamily="2" charset="2"/>
              <a:buChar char="v"/>
              <a:defRPr/>
            </a:pPr>
            <a:r>
              <a:rPr lang="en-US" sz="1400" b="0" dirty="0"/>
              <a:t>Provided TEAMS training to new accounting staff</a:t>
            </a:r>
          </a:p>
          <a:p>
            <a:pPr>
              <a:spcBef>
                <a:spcPts val="900"/>
              </a:spcBef>
              <a:buFont typeface="Wingdings" panose="05000000000000000000" pitchFamily="2" charset="2"/>
              <a:buChar char="v"/>
              <a:defRPr/>
            </a:pPr>
            <a:r>
              <a:rPr lang="en-US" sz="1400" b="0" dirty="0"/>
              <a:t>Enhanced accounting procedures on cash transactions</a:t>
            </a:r>
          </a:p>
          <a:p>
            <a:pPr>
              <a:spcBef>
                <a:spcPts val="900"/>
              </a:spcBef>
              <a:buFont typeface="Wingdings" panose="05000000000000000000" pitchFamily="2" charset="2"/>
              <a:buChar char="v"/>
              <a:defRPr/>
            </a:pPr>
            <a:r>
              <a:rPr lang="en-US" sz="1400" b="0" dirty="0"/>
              <a:t>Utilized the SFP Bank reconciliation application to </a:t>
            </a:r>
          </a:p>
          <a:p>
            <a:pPr lvl="1">
              <a:spcBef>
                <a:spcPts val="900"/>
              </a:spcBef>
              <a:buFont typeface="Wingdings" panose="05000000000000000000" pitchFamily="2" charset="2"/>
              <a:buChar char="v"/>
              <a:defRPr/>
            </a:pPr>
            <a:r>
              <a:rPr lang="en-US" sz="1400" dirty="0"/>
              <a:t>Build automated data interfaces to bring in TEAMS data for journal entries, check details, receipt details and payroll details</a:t>
            </a:r>
          </a:p>
          <a:p>
            <a:pPr lvl="1">
              <a:spcBef>
                <a:spcPts val="900"/>
              </a:spcBef>
              <a:buFont typeface="Wingdings" panose="05000000000000000000" pitchFamily="2" charset="2"/>
              <a:buChar char="v"/>
              <a:defRPr/>
            </a:pPr>
            <a:r>
              <a:rPr lang="en-US" sz="1400" dirty="0"/>
              <a:t>Configure reconciliation rules to perform auto-matching </a:t>
            </a:r>
          </a:p>
          <a:p>
            <a:pPr lvl="1">
              <a:spcBef>
                <a:spcPts val="900"/>
              </a:spcBef>
              <a:buFont typeface="Wingdings" panose="05000000000000000000" pitchFamily="2" charset="2"/>
              <a:buChar char="v"/>
              <a:defRPr/>
            </a:pPr>
            <a:r>
              <a:rPr lang="en-US" sz="1400" dirty="0"/>
              <a:t>Within munities, rerun bank reconciliation repeatedly at any accounting periods to identify issues, determine adjustments and measure progress</a:t>
            </a:r>
          </a:p>
          <a:p>
            <a:pPr>
              <a:spcBef>
                <a:spcPts val="900"/>
              </a:spcBef>
              <a:buFont typeface="Wingdings" panose="05000000000000000000" pitchFamily="2" charset="2"/>
              <a:buChar char="v"/>
              <a:defRPr/>
            </a:pPr>
            <a:r>
              <a:rPr lang="en-US" sz="1400" b="0" dirty="0"/>
              <a:t>Obtained strong SFP support to dissect relationships between bank and book cash transactions, provide improvement options, and resolve unreconciled cash transactions.  </a:t>
            </a:r>
          </a:p>
          <a:p>
            <a:pPr>
              <a:spcBef>
                <a:spcPts val="900"/>
              </a:spcBef>
              <a:buFont typeface="Wingdings" panose="05000000000000000000" pitchFamily="2" charset="2"/>
              <a:buChar char="v"/>
              <a:defRPr/>
            </a:pPr>
            <a:endParaRPr lang="en-US" sz="1200" b="0" dirty="0"/>
          </a:p>
          <a:p>
            <a:pPr marL="0" indent="0" algn="ctr">
              <a:spcBef>
                <a:spcPts val="900"/>
              </a:spcBef>
              <a:buFont typeface="Webdings" panose="05030102010509060703" pitchFamily="18" charset="2"/>
              <a:buNone/>
              <a:defRPr/>
            </a:pPr>
            <a:r>
              <a:rPr lang="en-US" sz="1600" b="1" dirty="0"/>
              <a:t>Now, we run bank reconciliations periodically within a month with near 100% reconciliation !!</a:t>
            </a:r>
          </a:p>
          <a:p>
            <a:pPr marL="0" indent="0" algn="ctr">
              <a:spcBef>
                <a:spcPts val="900"/>
              </a:spcBef>
              <a:buFont typeface="Webdings" panose="05030102010509060703" pitchFamily="18" charset="2"/>
              <a:buNone/>
              <a:defRPr/>
            </a:pPr>
            <a:endParaRPr lang="en-US" sz="1400" b="1" dirty="0">
              <a:sym typeface="Wingdings" panose="05000000000000000000" pitchFamily="2" charset="2"/>
            </a:endParaRPr>
          </a:p>
          <a:p>
            <a:pPr marL="0" indent="0">
              <a:spcBef>
                <a:spcPts val="900"/>
              </a:spcBef>
              <a:buFont typeface="Webdings" panose="05030102010509060703" pitchFamily="18" charset="2"/>
              <a:buNone/>
              <a:defRPr/>
            </a:pPr>
            <a:r>
              <a:rPr lang="en-US" sz="1200" dirty="0"/>
              <a:t>We follow up on exceptions. Our focus shifts from data preparations and routine matching to managing an easily and clearly identify bank or book transactions not being recorded properly. We are proactively unreconciling transactions and determine root causes.  We work smarter and happier on our progress.</a:t>
            </a:r>
          </a:p>
          <a:p>
            <a:pPr marL="0" indent="0">
              <a:spcBef>
                <a:spcPts val="900"/>
              </a:spcBef>
              <a:buFont typeface="Webdings" panose="05030102010509060703" pitchFamily="18" charset="2"/>
              <a:buNone/>
              <a:defRPr/>
            </a:pPr>
            <a:endParaRPr lang="en-US" sz="1200" b="0" dirty="0"/>
          </a:p>
          <a:p>
            <a:pPr>
              <a:spcBef>
                <a:spcPts val="900"/>
              </a:spcBef>
              <a:defRPr/>
            </a:pPr>
            <a:endParaRPr lang="en-US" sz="1200" b="0" dirty="0"/>
          </a:p>
          <a:p>
            <a:pPr marL="0" indent="0">
              <a:spcBef>
                <a:spcPts val="900"/>
              </a:spcBef>
              <a:buFont typeface="Webdings" panose="05030102010509060703" pitchFamily="18" charset="2"/>
              <a:buNone/>
              <a:defRPr/>
            </a:pPr>
            <a:endParaRPr lang="en-US" sz="1200" b="0" dirty="0"/>
          </a:p>
        </p:txBody>
      </p:sp>
      <p:pic>
        <p:nvPicPr>
          <p:cNvPr id="13316" name="Picture 13315">
            <a:extLst>
              <a:ext uri="{FF2B5EF4-FFF2-40B4-BE49-F238E27FC236}">
                <a16:creationId xmlns:a16="http://schemas.microsoft.com/office/drawing/2014/main" id="{29437269-F9BF-FB2F-113C-5AB4C85FF3BF}"/>
              </a:ext>
            </a:extLst>
          </p:cNvPr>
          <p:cNvPicPr>
            <a:picLocks noChangeAspect="1"/>
          </p:cNvPicPr>
          <p:nvPr/>
        </p:nvPicPr>
        <p:blipFill rotWithShape="1">
          <a:blip r:embed="rId2"/>
          <a:srcRect l="24954" r="46911" b="-1"/>
          <a:stretch/>
        </p:blipFill>
        <p:spPr>
          <a:xfrm>
            <a:off x="20" y="-12936"/>
            <a:ext cx="2743180" cy="7328134"/>
          </a:xfrm>
          <a:prstGeom prst="rect">
            <a:avLst/>
          </a:prstGeom>
        </p:spPr>
      </p:pic>
      <p:sp>
        <p:nvSpPr>
          <p:cNvPr id="3" name="Footer Placeholder 2">
            <a:extLst>
              <a:ext uri="{FF2B5EF4-FFF2-40B4-BE49-F238E27FC236}">
                <a16:creationId xmlns:a16="http://schemas.microsoft.com/office/drawing/2014/main" id="{FFADAACA-B68C-06C8-C169-098CD9E97DF3}"/>
              </a:ext>
            </a:extLst>
          </p:cNvPr>
          <p:cNvSpPr>
            <a:spLocks noGrp="1"/>
          </p:cNvSpPr>
          <p:nvPr>
            <p:ph type="ftr" sz="quarter" idx="11"/>
          </p:nvPr>
        </p:nvSpPr>
        <p:spPr/>
        <p:txBody>
          <a:bodyPr/>
          <a:lstStyle/>
          <a:p>
            <a:r>
              <a:rPr lang="en-US" dirty="0"/>
              <a:t>Uplift Education | School Finance </a:t>
            </a:r>
            <a:r>
              <a:rPr lang="en-US" sz="1200" dirty="0"/>
              <a:t>Productivity</a:t>
            </a:r>
            <a:endParaRPr lang="en-US" dirty="0"/>
          </a:p>
        </p:txBody>
      </p:sp>
      <p:sp>
        <p:nvSpPr>
          <p:cNvPr id="4" name="Slide Number Placeholder 1">
            <a:extLst>
              <a:ext uri="{FF2B5EF4-FFF2-40B4-BE49-F238E27FC236}">
                <a16:creationId xmlns:a16="http://schemas.microsoft.com/office/drawing/2014/main" id="{2B1B5B1D-F99A-A5A4-6D67-4DA1DBAF1AF4}"/>
              </a:ext>
            </a:extLst>
          </p:cNvPr>
          <p:cNvSpPr>
            <a:spLocks noGrp="1"/>
          </p:cNvSpPr>
          <p:nvPr>
            <p:ph type="sldNum" sz="quarter" idx="12"/>
          </p:nvPr>
        </p:nvSpPr>
        <p:spPr>
          <a:xfrm>
            <a:off x="8863108" y="6583681"/>
            <a:ext cx="720090" cy="633307"/>
          </a:xfrm>
        </p:spPr>
        <p:txBody>
          <a:bodyPr vert="horz" lIns="91440" tIns="45720" rIns="91440" bIns="45720" rtlCol="0" anchor="ctr">
            <a:normAutofit/>
          </a:bodyPr>
          <a:lstStyle/>
          <a:p>
            <a:pPr>
              <a:spcAft>
                <a:spcPts val="600"/>
              </a:spcAft>
            </a:pPr>
            <a:fld id="{D57F1E4F-1CFF-5643-939E-217C01CDF565}" type="slidenum">
              <a:rPr lang="en-US" sz="3200" smtClean="0"/>
              <a:pPr>
                <a:spcAft>
                  <a:spcPts val="600"/>
                </a:spcAft>
              </a:pPr>
              <a:t>9</a:t>
            </a:fld>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49195D0A-6E53-41B3-8047-9D8B8881B477}"/>
              </a:ext>
            </a:extLst>
          </p:cNvPr>
          <p:cNvSpPr>
            <a:spLocks noChangeArrowheads="1"/>
          </p:cNvSpPr>
          <p:nvPr/>
        </p:nvSpPr>
        <p:spPr bwMode="auto">
          <a:xfrm>
            <a:off x="3321050" y="1181100"/>
            <a:ext cx="29591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11287806" algn="ctr" rotWithShape="0">
                    <a:schemeClr val="bg2"/>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6900">
                <a:solidFill>
                  <a:schemeClr val="hlink"/>
                </a:solidFill>
              </a:rPr>
              <a:t>3</a:t>
            </a:r>
          </a:p>
        </p:txBody>
      </p:sp>
      <p:sp>
        <p:nvSpPr>
          <p:cNvPr id="14339" name="Rectangle 4">
            <a:extLst>
              <a:ext uri="{FF2B5EF4-FFF2-40B4-BE49-F238E27FC236}">
                <a16:creationId xmlns:a16="http://schemas.microsoft.com/office/drawing/2014/main" id="{437EC28D-FF98-4ECA-B512-79C2B5A2D7A4}"/>
              </a:ext>
            </a:extLst>
          </p:cNvPr>
          <p:cNvSpPr>
            <a:spLocks noChangeArrowheads="1"/>
          </p:cNvSpPr>
          <p:nvPr/>
        </p:nvSpPr>
        <p:spPr bwMode="auto">
          <a:xfrm>
            <a:off x="1241425" y="2590800"/>
            <a:ext cx="7118350" cy="175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spAutoFit/>
          </a:bodyP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785813"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1147763" indent="-241300" defTabSz="966788">
              <a:spcBef>
                <a:spcPct val="20000"/>
              </a:spcBef>
              <a:buClr>
                <a:srgbClr val="F96F07"/>
              </a:buClr>
              <a:buChar char="•"/>
              <a:defRPr sz="1900">
                <a:solidFill>
                  <a:srgbClr val="000066"/>
                </a:solidFill>
                <a:latin typeface="Tahoma" panose="020B0604030504040204" pitchFamily="34" charset="0"/>
              </a:defRPr>
            </a:lvl3pPr>
            <a:lvl4pPr marL="1509713" indent="-241300" defTabSz="966788">
              <a:spcBef>
                <a:spcPct val="20000"/>
              </a:spcBef>
              <a:buClr>
                <a:srgbClr val="5E51AB"/>
              </a:buClr>
              <a:buChar char="–"/>
              <a:defRPr sz="1700">
                <a:solidFill>
                  <a:srgbClr val="000066"/>
                </a:solidFill>
                <a:latin typeface="Tahoma" panose="020B0604030504040204" pitchFamily="34" charset="0"/>
              </a:defRPr>
            </a:lvl4pPr>
            <a:lvl5pPr marL="1873250" indent="-241300" defTabSz="966788">
              <a:spcBef>
                <a:spcPct val="20000"/>
              </a:spcBef>
              <a:buClr>
                <a:srgbClr val="FF9900"/>
              </a:buClr>
              <a:buChar char="»"/>
              <a:defRPr sz="1700">
                <a:solidFill>
                  <a:srgbClr val="000066"/>
                </a:solidFill>
                <a:latin typeface="Tahoma" panose="020B0604030504040204" pitchFamily="34" charset="0"/>
              </a:defRPr>
            </a:lvl5pPr>
            <a:lvl6pPr marL="2330450"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787650"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244850"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02050"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endParaRPr lang="en-US" altLang="en-US" sz="3600" dirty="0">
              <a:solidFill>
                <a:srgbClr val="F96F07"/>
              </a:solidFill>
              <a:latin typeface="+mn-lt"/>
            </a:endParaRPr>
          </a:p>
          <a:p>
            <a:pPr algn="ctr">
              <a:spcBef>
                <a:spcPct val="0"/>
              </a:spcBef>
              <a:buClrTx/>
              <a:buFontTx/>
              <a:buNone/>
            </a:pPr>
            <a:endParaRPr lang="en-US" altLang="en-US" sz="3600" dirty="0">
              <a:solidFill>
                <a:srgbClr val="F96F07"/>
              </a:solidFill>
              <a:latin typeface="+mn-lt"/>
            </a:endParaRPr>
          </a:p>
          <a:p>
            <a:pPr algn="ctr">
              <a:spcBef>
                <a:spcPct val="0"/>
              </a:spcBef>
              <a:buClrTx/>
              <a:buFontTx/>
              <a:buNone/>
            </a:pPr>
            <a:endParaRPr lang="en-US" altLang="en-US" sz="3600" dirty="0">
              <a:solidFill>
                <a:srgbClr val="F96F07"/>
              </a:solidFill>
              <a:latin typeface="+mn-lt"/>
            </a:endParaRPr>
          </a:p>
        </p:txBody>
      </p:sp>
      <p:sp>
        <p:nvSpPr>
          <p:cNvPr id="3" name="Title 2">
            <a:extLst>
              <a:ext uri="{FF2B5EF4-FFF2-40B4-BE49-F238E27FC236}">
                <a16:creationId xmlns:a16="http://schemas.microsoft.com/office/drawing/2014/main" id="{7782CAC3-C758-6168-4255-05DB15B7D276}"/>
              </a:ext>
            </a:extLst>
          </p:cNvPr>
          <p:cNvSpPr>
            <a:spLocks noGrp="1"/>
          </p:cNvSpPr>
          <p:nvPr>
            <p:ph type="title"/>
          </p:nvPr>
        </p:nvSpPr>
        <p:spPr>
          <a:xfrm>
            <a:off x="993724" y="809549"/>
            <a:ext cx="7416927" cy="4311091"/>
          </a:xfrm>
        </p:spPr>
        <p:txBody>
          <a:bodyPr/>
          <a:lstStyle/>
          <a:p>
            <a:pPr algn="ctr"/>
            <a:r>
              <a:rPr lang="en-US" altLang="en-US" sz="7200" dirty="0">
                <a:latin typeface="+mn-lt"/>
              </a:rPr>
              <a:t>Demo</a:t>
            </a:r>
            <a:endParaRPr lang="en-US" dirty="0"/>
          </a:p>
        </p:txBody>
      </p:sp>
      <p:sp>
        <p:nvSpPr>
          <p:cNvPr id="4" name="Subtitle 3">
            <a:extLst>
              <a:ext uri="{FF2B5EF4-FFF2-40B4-BE49-F238E27FC236}">
                <a16:creationId xmlns:a16="http://schemas.microsoft.com/office/drawing/2014/main" id="{B9C25F65-14DC-A99B-0F2F-8820EE70705A}"/>
              </a:ext>
            </a:extLst>
          </p:cNvPr>
          <p:cNvSpPr>
            <a:spLocks noGrp="1"/>
          </p:cNvSpPr>
          <p:nvPr>
            <p:ph type="body" idx="1"/>
          </p:nvPr>
        </p:nvSpPr>
        <p:spPr/>
        <p:txBody>
          <a:bodyPr/>
          <a:lstStyle/>
          <a:p>
            <a:r>
              <a:rPr lang="en-US" altLang="en-US" sz="2400" dirty="0">
                <a:solidFill>
                  <a:srgbClr val="F96F07"/>
                </a:solidFill>
                <a:latin typeface="+mn-lt"/>
              </a:rPr>
              <a:t>SFP built the application with best reconciliation practices and supporting summary, detail and alert reports.  If you have suggestions, SFP would love know to further enhance the application.</a:t>
            </a:r>
          </a:p>
          <a:p>
            <a:endParaRPr lang="en-US" dirty="0"/>
          </a:p>
        </p:txBody>
      </p:sp>
      <p:sp>
        <p:nvSpPr>
          <p:cNvPr id="2" name="Slide Number Placeholder 1">
            <a:extLst>
              <a:ext uri="{FF2B5EF4-FFF2-40B4-BE49-F238E27FC236}">
                <a16:creationId xmlns:a16="http://schemas.microsoft.com/office/drawing/2014/main" id="{18FA7FF8-814A-6724-940B-DB9F4B89FAA3}"/>
              </a:ext>
            </a:extLst>
          </p:cNvPr>
          <p:cNvSpPr>
            <a:spLocks noGrp="1"/>
          </p:cNvSpPr>
          <p:nvPr>
            <p:ph type="sldNum" sz="quarter" idx="12"/>
          </p:nvPr>
        </p:nvSpPr>
        <p:spPr>
          <a:xfrm>
            <a:off x="8863108" y="6583681"/>
            <a:ext cx="720090" cy="633307"/>
          </a:xfrm>
        </p:spPr>
        <p:txBody>
          <a:bodyPr/>
          <a:lstStyle/>
          <a:p>
            <a:fld id="{D57F1E4F-1CFF-5643-939E-217C01CDF565}" type="slidenum">
              <a:rPr lang="en-US" smtClean="0"/>
              <a:pPr/>
              <a:t>10</a:t>
            </a:fld>
            <a:endParaRPr lang="en-US" dirty="0"/>
          </a:p>
        </p:txBody>
      </p:sp>
      <p:sp>
        <p:nvSpPr>
          <p:cNvPr id="5" name="Footer Placeholder 4">
            <a:extLst>
              <a:ext uri="{FF2B5EF4-FFF2-40B4-BE49-F238E27FC236}">
                <a16:creationId xmlns:a16="http://schemas.microsoft.com/office/drawing/2014/main" id="{80E2FFCE-F50E-F47C-EAF0-DE12FC7ADA0F}"/>
              </a:ext>
            </a:extLst>
          </p:cNvPr>
          <p:cNvSpPr>
            <a:spLocks noGrp="1"/>
          </p:cNvSpPr>
          <p:nvPr>
            <p:ph type="ftr" sz="quarter" idx="11"/>
          </p:nvPr>
        </p:nvSpPr>
        <p:spPr>
          <a:xfrm rot="16200000">
            <a:off x="7313073" y="4367272"/>
            <a:ext cx="3820160" cy="287536"/>
          </a:xfrm>
        </p:spPr>
        <p:txBody>
          <a:bodyPr/>
          <a:lstStyle/>
          <a:p>
            <a:r>
              <a:rPr lang="en-US" dirty="0"/>
              <a:t>Uplift Education | School Finance </a:t>
            </a:r>
            <a:r>
              <a:rPr lang="en-US" sz="1200" dirty="0"/>
              <a:t>Productivity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655B016-EF62-49A9-918D-35C3E499F680}"/>
              </a:ext>
            </a:extLst>
          </p:cNvPr>
          <p:cNvSpPr>
            <a:spLocks noGrp="1" noChangeArrowheads="1"/>
          </p:cNvSpPr>
          <p:nvPr>
            <p:ph type="title"/>
          </p:nvPr>
        </p:nvSpPr>
        <p:spPr>
          <a:xfrm>
            <a:off x="993724" y="390144"/>
            <a:ext cx="7632954" cy="1413933"/>
          </a:xfrm>
        </p:spPr>
        <p:txBody>
          <a:bodyPr/>
          <a:lstStyle/>
          <a:p>
            <a:r>
              <a:rPr lang="en-US" altLang="en-US"/>
              <a:t>Bank Reconciliation - Demo</a:t>
            </a:r>
          </a:p>
        </p:txBody>
      </p:sp>
      <p:sp>
        <p:nvSpPr>
          <p:cNvPr id="4" name="Content Placeholder 3">
            <a:extLst>
              <a:ext uri="{FF2B5EF4-FFF2-40B4-BE49-F238E27FC236}">
                <a16:creationId xmlns:a16="http://schemas.microsoft.com/office/drawing/2014/main" id="{535F22FE-2FE8-C9F3-7BB9-16E4CB55BFB4}"/>
              </a:ext>
            </a:extLst>
          </p:cNvPr>
          <p:cNvSpPr>
            <a:spLocks noGrp="1"/>
          </p:cNvSpPr>
          <p:nvPr>
            <p:ph idx="1"/>
          </p:nvPr>
        </p:nvSpPr>
        <p:spPr/>
        <p:txBody>
          <a:bodyPr>
            <a:normAutofit/>
          </a:bodyPr>
          <a:lstStyle/>
          <a:p>
            <a:r>
              <a:rPr lang="en-US" sz="1800" dirty="0"/>
              <a:t>Calendar to show and mange progress by bank reconciliation unit and month</a:t>
            </a:r>
          </a:p>
        </p:txBody>
      </p:sp>
      <p:sp>
        <p:nvSpPr>
          <p:cNvPr id="2" name="Slide Number Placeholder 1">
            <a:extLst>
              <a:ext uri="{FF2B5EF4-FFF2-40B4-BE49-F238E27FC236}">
                <a16:creationId xmlns:a16="http://schemas.microsoft.com/office/drawing/2014/main" id="{676E370C-31FB-D79F-C1FB-114F59C643A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3" name="Picture 2" descr="Graphical user interface, table&#10;&#10;Description automatically generated">
            <a:extLst>
              <a:ext uri="{FF2B5EF4-FFF2-40B4-BE49-F238E27FC236}">
                <a16:creationId xmlns:a16="http://schemas.microsoft.com/office/drawing/2014/main" id="{2488D865-5187-BCB9-299A-255B1E8DB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24" y="2706255"/>
            <a:ext cx="7141015" cy="4126323"/>
          </a:xfrm>
          <a:prstGeom prst="rect">
            <a:avLst/>
          </a:prstGeom>
        </p:spPr>
      </p:pic>
      <p:sp>
        <p:nvSpPr>
          <p:cNvPr id="5" name="Footer Placeholder 4">
            <a:extLst>
              <a:ext uri="{FF2B5EF4-FFF2-40B4-BE49-F238E27FC236}">
                <a16:creationId xmlns:a16="http://schemas.microsoft.com/office/drawing/2014/main" id="{F8E66FCE-88BB-BEE6-A691-E524B4AEEC62}"/>
              </a:ext>
            </a:extLst>
          </p:cNvPr>
          <p:cNvSpPr>
            <a:spLocks noGrp="1"/>
          </p:cNvSpPr>
          <p:nvPr>
            <p:ph type="ftr" sz="quarter" idx="11"/>
          </p:nvPr>
        </p:nvSpPr>
        <p:spPr/>
        <p:txBody>
          <a:bodyPr/>
          <a:lstStyle/>
          <a:p>
            <a:r>
              <a:rPr lang="en-US" sz="1200"/>
              <a:t>Uplift Education | School Finance Productivity</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896FB3C-C9EE-4F43-9969-90604B2B4D7F}"/>
              </a:ext>
            </a:extLst>
          </p:cNvPr>
          <p:cNvSpPr>
            <a:spLocks noGrp="1" noChangeArrowheads="1"/>
          </p:cNvSpPr>
          <p:nvPr>
            <p:ph type="title"/>
          </p:nvPr>
        </p:nvSpPr>
        <p:spPr>
          <a:xfrm>
            <a:off x="993724" y="390144"/>
            <a:ext cx="7632954" cy="1413933"/>
          </a:xfrm>
        </p:spPr>
        <p:txBody>
          <a:bodyPr>
            <a:normAutofit/>
          </a:bodyPr>
          <a:lstStyle/>
          <a:p>
            <a:r>
              <a:rPr lang="en-US" altLang="en-US" dirty="0"/>
              <a:t>Bank Reconciliation - Demo</a:t>
            </a:r>
          </a:p>
        </p:txBody>
      </p:sp>
      <p:sp>
        <p:nvSpPr>
          <p:cNvPr id="4" name="Content Placeholder 3">
            <a:extLst>
              <a:ext uri="{FF2B5EF4-FFF2-40B4-BE49-F238E27FC236}">
                <a16:creationId xmlns:a16="http://schemas.microsoft.com/office/drawing/2014/main" id="{E6AE472F-00B5-B786-D852-F6A2E7EBF34B}"/>
              </a:ext>
            </a:extLst>
          </p:cNvPr>
          <p:cNvSpPr>
            <a:spLocks noGrp="1"/>
          </p:cNvSpPr>
          <p:nvPr>
            <p:ph idx="1"/>
          </p:nvPr>
        </p:nvSpPr>
        <p:spPr/>
        <p:txBody>
          <a:bodyPr/>
          <a:lstStyle/>
          <a:p>
            <a:pPr>
              <a:spcBef>
                <a:spcPts val="900"/>
              </a:spcBef>
              <a:defRPr/>
            </a:pPr>
            <a:r>
              <a:rPr lang="en-US" dirty="0"/>
              <a:t>Source Data screen to</a:t>
            </a:r>
          </a:p>
          <a:p>
            <a:pPr marL="285750" indent="-285750">
              <a:spcBef>
                <a:spcPts val="900"/>
              </a:spcBef>
              <a:buFont typeface="Arial" panose="020B0604020202020204" pitchFamily="34" charset="0"/>
              <a:buChar char="•"/>
              <a:defRPr/>
            </a:pPr>
            <a:r>
              <a:rPr lang="en-US" dirty="0"/>
              <a:t>Allow users to import bank transactions</a:t>
            </a:r>
          </a:p>
          <a:p>
            <a:pPr marL="285750" indent="-285750">
              <a:spcBef>
                <a:spcPts val="900"/>
              </a:spcBef>
              <a:buFont typeface="Arial" panose="020B0604020202020204" pitchFamily="34" charset="0"/>
              <a:buChar char="•"/>
              <a:defRPr/>
            </a:pPr>
            <a:r>
              <a:rPr lang="en-US" dirty="0"/>
              <a:t>Define TEAMS database queries to extract book cash transactions</a:t>
            </a:r>
          </a:p>
          <a:p>
            <a:endParaRPr lang="en-US" dirty="0"/>
          </a:p>
        </p:txBody>
      </p:sp>
      <p:sp>
        <p:nvSpPr>
          <p:cNvPr id="2" name="Slide Number Placeholder 1">
            <a:extLst>
              <a:ext uri="{FF2B5EF4-FFF2-40B4-BE49-F238E27FC236}">
                <a16:creationId xmlns:a16="http://schemas.microsoft.com/office/drawing/2014/main" id="{093CD97C-0A40-FFE3-FC58-25B2B3DB59F8}"/>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42A856D9-98DA-18CE-D85E-41839E0D4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99" y="3790950"/>
            <a:ext cx="7290096" cy="2721188"/>
          </a:xfrm>
          <a:prstGeom prst="rect">
            <a:avLst/>
          </a:prstGeom>
        </p:spPr>
      </p:pic>
      <p:sp>
        <p:nvSpPr>
          <p:cNvPr id="6" name="Footer Placeholder 5">
            <a:extLst>
              <a:ext uri="{FF2B5EF4-FFF2-40B4-BE49-F238E27FC236}">
                <a16:creationId xmlns:a16="http://schemas.microsoft.com/office/drawing/2014/main" id="{A3FCE644-2B88-3E45-771F-CF8401FE1764}"/>
              </a:ext>
            </a:extLst>
          </p:cNvPr>
          <p:cNvSpPr>
            <a:spLocks noGrp="1"/>
          </p:cNvSpPr>
          <p:nvPr>
            <p:ph type="ftr" sz="quarter" idx="11"/>
          </p:nvPr>
        </p:nvSpPr>
        <p:spPr/>
        <p:txBody>
          <a:bodyPr/>
          <a:lstStyle/>
          <a:p>
            <a:r>
              <a:rPr lang="en-US"/>
              <a:t>Uplift Education | School Finance Productivity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BBCEFE7-7EB0-4641-B815-5EBEC8A2BC12}"/>
              </a:ext>
            </a:extLst>
          </p:cNvPr>
          <p:cNvSpPr>
            <a:spLocks noGrp="1" noChangeArrowheads="1"/>
          </p:cNvSpPr>
          <p:nvPr>
            <p:ph type="title"/>
          </p:nvPr>
        </p:nvSpPr>
        <p:spPr>
          <a:xfrm>
            <a:off x="993724" y="390144"/>
            <a:ext cx="7632954" cy="705231"/>
          </a:xfrm>
        </p:spPr>
        <p:txBody>
          <a:bodyPr>
            <a:normAutofit/>
          </a:bodyPr>
          <a:lstStyle/>
          <a:p>
            <a:r>
              <a:rPr lang="en-US" altLang="en-US" dirty="0"/>
              <a:t>Bank Reconciliation - Demo</a:t>
            </a:r>
          </a:p>
        </p:txBody>
      </p:sp>
      <p:sp>
        <p:nvSpPr>
          <p:cNvPr id="3" name="Content Placeholder 2">
            <a:extLst>
              <a:ext uri="{FF2B5EF4-FFF2-40B4-BE49-F238E27FC236}">
                <a16:creationId xmlns:a16="http://schemas.microsoft.com/office/drawing/2014/main" id="{E84FDAB5-C2B6-DCF1-83BE-D4E2B1F75016}"/>
              </a:ext>
            </a:extLst>
          </p:cNvPr>
          <p:cNvSpPr>
            <a:spLocks noGrp="1"/>
          </p:cNvSpPr>
          <p:nvPr>
            <p:ph sz="half" idx="1"/>
          </p:nvPr>
        </p:nvSpPr>
        <p:spPr>
          <a:xfrm>
            <a:off x="533400" y="1171575"/>
            <a:ext cx="3465419" cy="5291812"/>
          </a:xfrm>
        </p:spPr>
        <p:txBody>
          <a:bodyPr>
            <a:normAutofit fontScale="92500" lnSpcReduction="20000"/>
          </a:bodyPr>
          <a:lstStyle/>
          <a:p>
            <a:pPr>
              <a:spcBef>
                <a:spcPts val="900"/>
              </a:spcBef>
              <a:defRPr/>
            </a:pPr>
            <a:r>
              <a:rPr lang="en-US" b="1" dirty="0"/>
              <a:t>Main Reconciliation Menu, showing a step-by-step process</a:t>
            </a:r>
          </a:p>
          <a:p>
            <a:pPr>
              <a:spcBef>
                <a:spcPts val="900"/>
              </a:spcBef>
              <a:defRPr/>
            </a:pPr>
            <a:r>
              <a:rPr lang="en-US" dirty="0"/>
              <a:t>With minutes:</a:t>
            </a:r>
          </a:p>
          <a:p>
            <a:pPr marL="285750" indent="-285750">
              <a:spcBef>
                <a:spcPts val="900"/>
              </a:spcBef>
              <a:buFont typeface="Arial" panose="020B0604020202020204" pitchFamily="34" charset="0"/>
              <a:buChar char="•"/>
              <a:defRPr/>
            </a:pPr>
            <a:r>
              <a:rPr lang="en-US" sz="2000" dirty="0"/>
              <a:t>Extract and organize TEAMS cash transactions for journal entries, checks, receipts and payroll, void, ACHs, direct deposits, etc.</a:t>
            </a:r>
          </a:p>
          <a:p>
            <a:pPr marL="285750" indent="-285750">
              <a:spcBef>
                <a:spcPts val="900"/>
              </a:spcBef>
              <a:buFont typeface="Arial" panose="020B0604020202020204" pitchFamily="34" charset="0"/>
              <a:buChar char="•"/>
              <a:defRPr/>
            </a:pPr>
            <a:r>
              <a:rPr lang="en-US" sz="2000" dirty="0"/>
              <a:t>Carry over unreconciled transactions from the previous month</a:t>
            </a:r>
          </a:p>
          <a:p>
            <a:pPr marL="285750" indent="-285750">
              <a:spcBef>
                <a:spcPts val="900"/>
              </a:spcBef>
              <a:buFont typeface="Arial" panose="020B0604020202020204" pitchFamily="34" charset="0"/>
              <a:buChar char="•"/>
              <a:defRPr/>
            </a:pPr>
            <a:r>
              <a:rPr lang="en-US" sz="2000" dirty="0"/>
              <a:t>Perform pre-defined reconciliation rules as if you do it yourself manually</a:t>
            </a:r>
          </a:p>
          <a:p>
            <a:pPr marL="285750" indent="-285750">
              <a:spcBef>
                <a:spcPts val="900"/>
              </a:spcBef>
              <a:buFont typeface="Arial" panose="020B0604020202020204" pitchFamily="34" charset="0"/>
              <a:buChar char="•"/>
              <a:defRPr/>
            </a:pPr>
            <a:r>
              <a:rPr lang="en-US" sz="2000" dirty="0"/>
              <a:t>Organize results for reporting</a:t>
            </a:r>
          </a:p>
        </p:txBody>
      </p:sp>
      <p:sp>
        <p:nvSpPr>
          <p:cNvPr id="2" name="Slide Number Placeholder 1">
            <a:extLst>
              <a:ext uri="{FF2B5EF4-FFF2-40B4-BE49-F238E27FC236}">
                <a16:creationId xmlns:a16="http://schemas.microsoft.com/office/drawing/2014/main" id="{F860A547-57EE-F539-AC40-B6F2FBD3A61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E097446F-C704-B6AD-AFE7-EB986ABD9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820" y="1258786"/>
            <a:ext cx="4744340" cy="4484790"/>
          </a:xfrm>
          <a:prstGeom prst="rect">
            <a:avLst/>
          </a:prstGeom>
        </p:spPr>
      </p:pic>
      <p:sp>
        <p:nvSpPr>
          <p:cNvPr id="7" name="Footer Placeholder 6">
            <a:extLst>
              <a:ext uri="{FF2B5EF4-FFF2-40B4-BE49-F238E27FC236}">
                <a16:creationId xmlns:a16="http://schemas.microsoft.com/office/drawing/2014/main" id="{A0264D7D-7BA6-1876-5F50-8D94154F2A6E}"/>
              </a:ext>
            </a:extLst>
          </p:cNvPr>
          <p:cNvSpPr>
            <a:spLocks noGrp="1"/>
          </p:cNvSpPr>
          <p:nvPr>
            <p:ph type="ftr" sz="quarter" idx="11"/>
          </p:nvPr>
        </p:nvSpPr>
        <p:spPr/>
        <p:txBody>
          <a:bodyPr/>
          <a:lstStyle/>
          <a:p>
            <a:r>
              <a:rPr lang="en-US" sz="1200"/>
              <a:t>Uplift Education | School Finance Productivity</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282EAD7-ABE9-40EB-94E3-3CBB3AB37AA8}"/>
              </a:ext>
            </a:extLst>
          </p:cNvPr>
          <p:cNvSpPr>
            <a:spLocks noGrp="1" noChangeArrowheads="1"/>
          </p:cNvSpPr>
          <p:nvPr>
            <p:ph type="title"/>
          </p:nvPr>
        </p:nvSpPr>
        <p:spPr>
          <a:xfrm>
            <a:off x="993724" y="390145"/>
            <a:ext cx="7632954" cy="790956"/>
          </a:xfrm>
        </p:spPr>
        <p:txBody>
          <a:bodyPr>
            <a:normAutofit/>
          </a:bodyPr>
          <a:lstStyle/>
          <a:p>
            <a:r>
              <a:rPr lang="en-US" altLang="en-US" dirty="0"/>
              <a:t>Bank Reconciliation - Demo</a:t>
            </a:r>
          </a:p>
        </p:txBody>
      </p:sp>
      <p:sp>
        <p:nvSpPr>
          <p:cNvPr id="3" name="Content Placeholder 2">
            <a:extLst>
              <a:ext uri="{FF2B5EF4-FFF2-40B4-BE49-F238E27FC236}">
                <a16:creationId xmlns:a16="http://schemas.microsoft.com/office/drawing/2014/main" id="{0A268381-81C9-2E56-25B0-68695A274688}"/>
              </a:ext>
            </a:extLst>
          </p:cNvPr>
          <p:cNvSpPr>
            <a:spLocks noGrp="1"/>
          </p:cNvSpPr>
          <p:nvPr>
            <p:ph idx="1"/>
          </p:nvPr>
        </p:nvSpPr>
        <p:spPr>
          <a:xfrm>
            <a:off x="993724" y="1336887"/>
            <a:ext cx="6768846" cy="4641426"/>
          </a:xfrm>
        </p:spPr>
        <p:txBody>
          <a:bodyPr>
            <a:normAutofit/>
          </a:bodyPr>
          <a:lstStyle/>
          <a:p>
            <a:r>
              <a:rPr lang="en-US" altLang="en-US" sz="1600" dirty="0"/>
              <a:t>Run all accounting periods within a fiscal year with one-click</a:t>
            </a:r>
          </a:p>
        </p:txBody>
      </p:sp>
      <p:sp>
        <p:nvSpPr>
          <p:cNvPr id="2" name="Slide Number Placeholder 1">
            <a:extLst>
              <a:ext uri="{FF2B5EF4-FFF2-40B4-BE49-F238E27FC236}">
                <a16:creationId xmlns:a16="http://schemas.microsoft.com/office/drawing/2014/main" id="{B10B5881-C5AC-1D85-11C9-1E5D5435551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3202F5FA-772E-7B05-435B-E625082EF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13" y="2151835"/>
            <a:ext cx="7529536" cy="4641425"/>
          </a:xfrm>
          <a:prstGeom prst="rect">
            <a:avLst/>
          </a:prstGeom>
        </p:spPr>
      </p:pic>
      <p:sp>
        <p:nvSpPr>
          <p:cNvPr id="4" name="Footer Placeholder 3">
            <a:extLst>
              <a:ext uri="{FF2B5EF4-FFF2-40B4-BE49-F238E27FC236}">
                <a16:creationId xmlns:a16="http://schemas.microsoft.com/office/drawing/2014/main" id="{F5E7FC10-4510-CACD-0318-B90658268E05}"/>
              </a:ext>
            </a:extLst>
          </p:cNvPr>
          <p:cNvSpPr>
            <a:spLocks noGrp="1"/>
          </p:cNvSpPr>
          <p:nvPr>
            <p:ph type="ftr" sz="quarter" idx="11"/>
          </p:nvPr>
        </p:nvSpPr>
        <p:spPr/>
        <p:txBody>
          <a:bodyPr/>
          <a:lstStyle/>
          <a:p>
            <a:r>
              <a:rPr lang="en-US" dirty="0"/>
              <a:t>Uplift Education | School Finance </a:t>
            </a:r>
            <a:r>
              <a:rPr lang="en-US" sz="1200" dirty="0"/>
              <a:t>Productivity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427D379-4517-47D2-8852-D06C148FFA64}"/>
              </a:ext>
            </a:extLst>
          </p:cNvPr>
          <p:cNvSpPr>
            <a:spLocks noGrp="1" noChangeArrowheads="1"/>
          </p:cNvSpPr>
          <p:nvPr>
            <p:ph type="title"/>
          </p:nvPr>
        </p:nvSpPr>
        <p:spPr>
          <a:xfrm>
            <a:off x="993724" y="390144"/>
            <a:ext cx="7632954" cy="700833"/>
          </a:xfrm>
        </p:spPr>
        <p:txBody>
          <a:bodyPr>
            <a:normAutofit/>
          </a:bodyPr>
          <a:lstStyle/>
          <a:p>
            <a:r>
              <a:rPr lang="en-US" altLang="en-US" dirty="0"/>
              <a:t>Bank Reconciliation - Demo</a:t>
            </a:r>
          </a:p>
        </p:txBody>
      </p:sp>
      <p:sp>
        <p:nvSpPr>
          <p:cNvPr id="3" name="Text Placeholder 2">
            <a:extLst>
              <a:ext uri="{FF2B5EF4-FFF2-40B4-BE49-F238E27FC236}">
                <a16:creationId xmlns:a16="http://schemas.microsoft.com/office/drawing/2014/main" id="{A1A54CD3-79E8-25D7-8676-F0DFF6F6BE10}"/>
              </a:ext>
            </a:extLst>
          </p:cNvPr>
          <p:cNvSpPr>
            <a:spLocks noGrp="1"/>
          </p:cNvSpPr>
          <p:nvPr>
            <p:ph idx="1"/>
          </p:nvPr>
        </p:nvSpPr>
        <p:spPr>
          <a:xfrm>
            <a:off x="612724" y="1455422"/>
            <a:ext cx="2597201" cy="4641426"/>
          </a:xfrm>
        </p:spPr>
        <p:txBody>
          <a:bodyPr>
            <a:normAutofit fontScale="92500"/>
          </a:bodyPr>
          <a:lstStyle/>
          <a:p>
            <a:r>
              <a:rPr lang="en-US" altLang="en-US" dirty="0"/>
              <a:t>Pre-defined reconciliation rules, simulating what you or an expert will do to reconcile transactions based on valid business scenario</a:t>
            </a:r>
          </a:p>
          <a:p>
            <a:endParaRPr lang="en-US" altLang="en-US" dirty="0"/>
          </a:p>
          <a:p>
            <a:r>
              <a:rPr lang="en-US" altLang="en-US" dirty="0"/>
              <a:t>By defining the rules once, the application will act as your assistance to execute the rules in an accurate and efficient manner</a:t>
            </a:r>
          </a:p>
        </p:txBody>
      </p:sp>
      <p:sp>
        <p:nvSpPr>
          <p:cNvPr id="2" name="Slide Number Placeholder 1">
            <a:extLst>
              <a:ext uri="{FF2B5EF4-FFF2-40B4-BE49-F238E27FC236}">
                <a16:creationId xmlns:a16="http://schemas.microsoft.com/office/drawing/2014/main" id="{B9B9D53C-244C-2D12-E20C-0CB407D48A6D}"/>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7D364AA7-EA5B-ECB4-E010-59163D47F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602" y="1455422"/>
            <a:ext cx="5345076" cy="4079272"/>
          </a:xfrm>
          <a:prstGeom prst="rect">
            <a:avLst/>
          </a:prstGeom>
        </p:spPr>
      </p:pic>
      <p:sp>
        <p:nvSpPr>
          <p:cNvPr id="8" name="Footer Placeholder 7">
            <a:extLst>
              <a:ext uri="{FF2B5EF4-FFF2-40B4-BE49-F238E27FC236}">
                <a16:creationId xmlns:a16="http://schemas.microsoft.com/office/drawing/2014/main" id="{AB52BBE8-618E-3A44-7CB6-58EA7C1DE046}"/>
              </a:ext>
            </a:extLst>
          </p:cNvPr>
          <p:cNvSpPr>
            <a:spLocks noGrp="1"/>
          </p:cNvSpPr>
          <p:nvPr>
            <p:ph type="ftr" sz="quarter" idx="11"/>
          </p:nvPr>
        </p:nvSpPr>
        <p:spPr/>
        <p:txBody>
          <a:bodyPr/>
          <a:lstStyle/>
          <a:p>
            <a:r>
              <a:rPr lang="en-US" dirty="0"/>
              <a:t>Uplift Education | School Finance </a:t>
            </a:r>
            <a:r>
              <a:rPr lang="en-US" sz="1400" dirty="0"/>
              <a:t>Productivity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7B19AFE-6DD6-420D-8BC1-336DECD53B23}"/>
              </a:ext>
            </a:extLst>
          </p:cNvPr>
          <p:cNvSpPr>
            <a:spLocks noGrp="1" noChangeArrowheads="1"/>
          </p:cNvSpPr>
          <p:nvPr>
            <p:ph type="title"/>
          </p:nvPr>
        </p:nvSpPr>
        <p:spPr>
          <a:xfrm>
            <a:off x="993724" y="390145"/>
            <a:ext cx="7632954" cy="810006"/>
          </a:xfrm>
        </p:spPr>
        <p:txBody>
          <a:bodyPr>
            <a:normAutofit/>
          </a:bodyPr>
          <a:lstStyle/>
          <a:p>
            <a:r>
              <a:rPr lang="en-US" altLang="en-US" dirty="0"/>
              <a:t>Bank Reconciliation - Demo</a:t>
            </a:r>
          </a:p>
        </p:txBody>
      </p:sp>
      <p:sp>
        <p:nvSpPr>
          <p:cNvPr id="3" name="Content Placeholder 2">
            <a:extLst>
              <a:ext uri="{FF2B5EF4-FFF2-40B4-BE49-F238E27FC236}">
                <a16:creationId xmlns:a16="http://schemas.microsoft.com/office/drawing/2014/main" id="{FB559AD3-578A-54D0-CE00-22CD08C4C202}"/>
              </a:ext>
            </a:extLst>
          </p:cNvPr>
          <p:cNvSpPr>
            <a:spLocks noGrp="1"/>
          </p:cNvSpPr>
          <p:nvPr>
            <p:ph idx="1"/>
          </p:nvPr>
        </p:nvSpPr>
        <p:spPr>
          <a:xfrm>
            <a:off x="993724" y="1333500"/>
            <a:ext cx="6768846" cy="5258648"/>
          </a:xfrm>
        </p:spPr>
        <p:txBody>
          <a:bodyPr/>
          <a:lstStyle/>
          <a:p>
            <a:r>
              <a:rPr lang="en-US" altLang="en-US" sz="2000" dirty="0"/>
              <a:t>Manual match screen to allow users to perform manual matches for unique situations requiring user reviews</a:t>
            </a:r>
          </a:p>
          <a:p>
            <a:endParaRPr lang="en-US" dirty="0"/>
          </a:p>
        </p:txBody>
      </p:sp>
      <p:sp>
        <p:nvSpPr>
          <p:cNvPr id="2" name="Slide Number Placeholder 1">
            <a:extLst>
              <a:ext uri="{FF2B5EF4-FFF2-40B4-BE49-F238E27FC236}">
                <a16:creationId xmlns:a16="http://schemas.microsoft.com/office/drawing/2014/main" id="{98908F4C-50B5-202C-412E-C4B50E3D286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3C235BD6-995B-C6CD-D772-BF73CA32D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56" y="2568770"/>
            <a:ext cx="7172981" cy="4014911"/>
          </a:xfrm>
          <a:prstGeom prst="rect">
            <a:avLst/>
          </a:prstGeom>
        </p:spPr>
      </p:pic>
      <p:sp>
        <p:nvSpPr>
          <p:cNvPr id="4" name="Footer Placeholder 3">
            <a:extLst>
              <a:ext uri="{FF2B5EF4-FFF2-40B4-BE49-F238E27FC236}">
                <a16:creationId xmlns:a16="http://schemas.microsoft.com/office/drawing/2014/main" id="{DBF8FD03-AB20-1C41-1A8F-5930468B348B}"/>
              </a:ext>
            </a:extLst>
          </p:cNvPr>
          <p:cNvSpPr>
            <a:spLocks noGrp="1"/>
          </p:cNvSpPr>
          <p:nvPr>
            <p:ph type="ftr" sz="quarter" idx="11"/>
          </p:nvPr>
        </p:nvSpPr>
        <p:spPr/>
        <p:txBody>
          <a:bodyPr/>
          <a:lstStyle/>
          <a:p>
            <a:r>
              <a:rPr lang="en-US" sz="1200"/>
              <a:t>Uplift Education | School Finance Productivity</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DC4C840-5AA7-45BB-B55E-35B4A27A0AD5}"/>
              </a:ext>
            </a:extLst>
          </p:cNvPr>
          <p:cNvSpPr>
            <a:spLocks noGrp="1" noChangeArrowheads="1"/>
          </p:cNvSpPr>
          <p:nvPr>
            <p:ph type="title"/>
          </p:nvPr>
        </p:nvSpPr>
        <p:spPr>
          <a:xfrm>
            <a:off x="993724" y="390145"/>
            <a:ext cx="7632954" cy="829056"/>
          </a:xfrm>
        </p:spPr>
        <p:txBody>
          <a:bodyPr>
            <a:normAutofit/>
          </a:bodyPr>
          <a:lstStyle/>
          <a:p>
            <a:r>
              <a:rPr lang="en-US" altLang="en-US" dirty="0"/>
              <a:t>Bank Reconciliation - Demo</a:t>
            </a:r>
          </a:p>
        </p:txBody>
      </p:sp>
      <p:sp>
        <p:nvSpPr>
          <p:cNvPr id="3" name="Content Placeholder 2">
            <a:extLst>
              <a:ext uri="{FF2B5EF4-FFF2-40B4-BE49-F238E27FC236}">
                <a16:creationId xmlns:a16="http://schemas.microsoft.com/office/drawing/2014/main" id="{98E8E19A-F0B3-1E97-3191-83EAF43EAA8C}"/>
              </a:ext>
            </a:extLst>
          </p:cNvPr>
          <p:cNvSpPr>
            <a:spLocks noGrp="1"/>
          </p:cNvSpPr>
          <p:nvPr>
            <p:ph idx="1"/>
          </p:nvPr>
        </p:nvSpPr>
        <p:spPr>
          <a:xfrm>
            <a:off x="589353" y="1259100"/>
            <a:ext cx="2819400" cy="4132050"/>
          </a:xfrm>
        </p:spPr>
        <p:txBody>
          <a:bodyPr>
            <a:normAutofit/>
          </a:bodyPr>
          <a:lstStyle/>
          <a:p>
            <a:pPr>
              <a:spcBef>
                <a:spcPts val="900"/>
              </a:spcBef>
              <a:defRPr/>
            </a:pPr>
            <a:r>
              <a:rPr lang="en-US" sz="1400" dirty="0"/>
              <a:t>Report screen to provide:</a:t>
            </a:r>
          </a:p>
          <a:p>
            <a:pPr marL="285750" indent="-285750">
              <a:spcBef>
                <a:spcPts val="900"/>
              </a:spcBef>
              <a:buFont typeface="Arial" panose="020B0604020202020204" pitchFamily="34" charset="0"/>
              <a:buChar char="•"/>
              <a:defRPr/>
            </a:pPr>
            <a:r>
              <a:rPr lang="en-US" sz="1400" dirty="0"/>
              <a:t>Summary report</a:t>
            </a:r>
          </a:p>
          <a:p>
            <a:pPr marL="285750" indent="-285750">
              <a:spcBef>
                <a:spcPts val="900"/>
              </a:spcBef>
              <a:buFont typeface="Arial" panose="020B0604020202020204" pitchFamily="34" charset="0"/>
              <a:buChar char="•"/>
              <a:defRPr/>
            </a:pPr>
            <a:r>
              <a:rPr lang="en-US" sz="1400" dirty="0"/>
              <a:t>Detail transactions</a:t>
            </a:r>
          </a:p>
          <a:p>
            <a:pPr marL="285750" indent="-285750">
              <a:spcBef>
                <a:spcPts val="900"/>
              </a:spcBef>
              <a:buFont typeface="Arial" panose="020B0604020202020204" pitchFamily="34" charset="0"/>
              <a:buChar char="•"/>
              <a:defRPr/>
            </a:pPr>
            <a:r>
              <a:rPr lang="en-US" sz="1400" dirty="0"/>
              <a:t>Workpapers to show the reconciliation</a:t>
            </a:r>
          </a:p>
          <a:p>
            <a:pPr marL="285750" indent="-285750">
              <a:spcBef>
                <a:spcPts val="900"/>
              </a:spcBef>
              <a:buFont typeface="Arial" panose="020B0604020202020204" pitchFamily="34" charset="0"/>
              <a:buChar char="•"/>
              <a:defRPr/>
            </a:pPr>
            <a:r>
              <a:rPr lang="en-US" sz="1400" dirty="0"/>
              <a:t>Excel or PDF downloads</a:t>
            </a:r>
          </a:p>
          <a:p>
            <a:pPr marL="285750" indent="-285750">
              <a:spcBef>
                <a:spcPts val="900"/>
              </a:spcBef>
              <a:buFont typeface="Arial" panose="020B0604020202020204" pitchFamily="34" charset="0"/>
              <a:buChar char="•"/>
              <a:defRPr/>
            </a:pPr>
            <a:endParaRPr lang="en-US" sz="1400" dirty="0"/>
          </a:p>
          <a:p>
            <a:endParaRPr lang="en-US" sz="1400" dirty="0"/>
          </a:p>
        </p:txBody>
      </p:sp>
      <p:sp>
        <p:nvSpPr>
          <p:cNvPr id="2" name="Slide Number Placeholder 1">
            <a:extLst>
              <a:ext uri="{FF2B5EF4-FFF2-40B4-BE49-F238E27FC236}">
                <a16:creationId xmlns:a16="http://schemas.microsoft.com/office/drawing/2014/main" id="{675E8A3E-54E4-C154-3F0C-DB45F2A4E91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21508" name="Picture 5">
            <a:extLst>
              <a:ext uri="{FF2B5EF4-FFF2-40B4-BE49-F238E27FC236}">
                <a16:creationId xmlns:a16="http://schemas.microsoft.com/office/drawing/2014/main" id="{99AC283B-FFFC-4B7C-8F79-BCC8AEE94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66" y="3819525"/>
            <a:ext cx="22574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a:extLst>
              <a:ext uri="{FF2B5EF4-FFF2-40B4-BE49-F238E27FC236}">
                <a16:creationId xmlns:a16="http://schemas.microsoft.com/office/drawing/2014/main" id="{65E4CC04-348A-40AE-B2CD-F4CF94E1D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683" y="3771141"/>
            <a:ext cx="2819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a:extLst>
              <a:ext uri="{FF2B5EF4-FFF2-40B4-BE49-F238E27FC236}">
                <a16:creationId xmlns:a16="http://schemas.microsoft.com/office/drawing/2014/main" id="{65A1FD6F-A5E8-4D2E-811A-3E420F9B9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299" y="3809142"/>
            <a:ext cx="1797926" cy="305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E398E257-078F-9885-99A8-C417336B9408}"/>
              </a:ext>
            </a:extLst>
          </p:cNvPr>
          <p:cNvSpPr>
            <a:spLocks noGrp="1"/>
          </p:cNvSpPr>
          <p:nvPr>
            <p:ph type="ftr" sz="quarter" idx="11"/>
          </p:nvPr>
        </p:nvSpPr>
        <p:spPr/>
        <p:txBody>
          <a:bodyPr/>
          <a:lstStyle/>
          <a:p>
            <a:r>
              <a:rPr lang="en-US" dirty="0"/>
              <a:t>Uplift Education | School Finance </a:t>
            </a:r>
            <a:r>
              <a:rPr lang="en-US" sz="1200" dirty="0"/>
              <a:t>Productivity</a:t>
            </a: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5F080604-91BB-8CF8-9356-78C7046CF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7683" y="1259100"/>
            <a:ext cx="5402859" cy="25823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F82F15D-67C9-412E-80DC-9C3479EAC8B6}"/>
              </a:ext>
            </a:extLst>
          </p:cNvPr>
          <p:cNvSpPr>
            <a:spLocks noGrp="1" noChangeArrowheads="1"/>
          </p:cNvSpPr>
          <p:nvPr>
            <p:ph type="title"/>
          </p:nvPr>
        </p:nvSpPr>
        <p:spPr>
          <a:xfrm>
            <a:off x="993724" y="390144"/>
            <a:ext cx="7632954" cy="1413933"/>
          </a:xfrm>
        </p:spPr>
        <p:txBody>
          <a:bodyPr>
            <a:normAutofit/>
          </a:bodyPr>
          <a:lstStyle/>
          <a:p>
            <a:r>
              <a:rPr lang="en-US" altLang="en-US" dirty="0"/>
              <a:t>Bank Reconciliation - Demo</a:t>
            </a:r>
          </a:p>
        </p:txBody>
      </p:sp>
      <p:sp>
        <p:nvSpPr>
          <p:cNvPr id="3" name="Content Placeholder 2">
            <a:extLst>
              <a:ext uri="{FF2B5EF4-FFF2-40B4-BE49-F238E27FC236}">
                <a16:creationId xmlns:a16="http://schemas.microsoft.com/office/drawing/2014/main" id="{0DA600BC-1277-86CC-4B76-7759667990B9}"/>
              </a:ext>
            </a:extLst>
          </p:cNvPr>
          <p:cNvSpPr>
            <a:spLocks noGrp="1"/>
          </p:cNvSpPr>
          <p:nvPr>
            <p:ph idx="1"/>
          </p:nvPr>
        </p:nvSpPr>
        <p:spPr>
          <a:xfrm>
            <a:off x="864108" y="1968783"/>
            <a:ext cx="3399803" cy="4756870"/>
          </a:xfrm>
        </p:spPr>
        <p:txBody>
          <a:bodyPr>
            <a:normAutofit lnSpcReduction="10000"/>
          </a:bodyPr>
          <a:lstStyle/>
          <a:p>
            <a:pPr>
              <a:spcBef>
                <a:spcPts val="900"/>
              </a:spcBef>
              <a:defRPr/>
            </a:pPr>
            <a:r>
              <a:rPr lang="en-US" sz="1800" dirty="0"/>
              <a:t>Bank Reconciliation Summary report showing:</a:t>
            </a:r>
          </a:p>
          <a:p>
            <a:pPr marL="285750" indent="-285750">
              <a:spcBef>
                <a:spcPts val="900"/>
              </a:spcBef>
              <a:buFont typeface="Arial" panose="020B0604020202020204" pitchFamily="34" charset="0"/>
              <a:buChar char="•"/>
              <a:defRPr/>
            </a:pPr>
            <a:r>
              <a:rPr lang="en-US" sz="1800" dirty="0"/>
              <a:t>Beginning Balances</a:t>
            </a:r>
          </a:p>
          <a:p>
            <a:pPr marL="285750" indent="-285750">
              <a:spcBef>
                <a:spcPts val="900"/>
              </a:spcBef>
              <a:buFont typeface="Arial" panose="020B0604020202020204" pitchFamily="34" charset="0"/>
              <a:buChar char="•"/>
              <a:defRPr/>
            </a:pPr>
            <a:r>
              <a:rPr lang="en-US" sz="1800" dirty="0"/>
              <a:t>Transaction Summary </a:t>
            </a:r>
          </a:p>
          <a:p>
            <a:pPr marL="285750" indent="-285750">
              <a:spcBef>
                <a:spcPts val="900"/>
              </a:spcBef>
              <a:buFont typeface="Arial" panose="020B0604020202020204" pitchFamily="34" charset="0"/>
              <a:buChar char="•"/>
              <a:defRPr/>
            </a:pPr>
            <a:r>
              <a:rPr lang="en-US" sz="1800" dirty="0"/>
              <a:t>Ending Balances</a:t>
            </a:r>
          </a:p>
          <a:p>
            <a:pPr marL="285750" indent="-285750">
              <a:spcBef>
                <a:spcPts val="900"/>
              </a:spcBef>
              <a:buFont typeface="Arial" panose="020B0604020202020204" pitchFamily="34" charset="0"/>
              <a:buChar char="•"/>
              <a:defRPr/>
            </a:pPr>
            <a:r>
              <a:rPr lang="en-US" sz="1800" dirty="0"/>
              <a:t>Outstanding Payable Checks</a:t>
            </a:r>
          </a:p>
          <a:p>
            <a:pPr marL="285750" indent="-285750">
              <a:spcBef>
                <a:spcPts val="900"/>
              </a:spcBef>
              <a:buFont typeface="Arial" panose="020B0604020202020204" pitchFamily="34" charset="0"/>
              <a:buChar char="•"/>
              <a:defRPr/>
            </a:pPr>
            <a:r>
              <a:rPr lang="en-US" sz="1800" dirty="0"/>
              <a:t>Deposits in Transit</a:t>
            </a:r>
          </a:p>
          <a:p>
            <a:pPr marL="285750" indent="-285750">
              <a:spcBef>
                <a:spcPts val="900"/>
              </a:spcBef>
              <a:buFont typeface="Arial" panose="020B0604020202020204" pitchFamily="34" charset="0"/>
              <a:buChar char="•"/>
              <a:defRPr/>
            </a:pPr>
            <a:r>
              <a:rPr lang="en-US" sz="1800" dirty="0"/>
              <a:t>Outstanding Payroll Checks</a:t>
            </a:r>
          </a:p>
          <a:p>
            <a:pPr marL="285750" indent="-285750">
              <a:spcBef>
                <a:spcPts val="900"/>
              </a:spcBef>
              <a:buFont typeface="Arial" panose="020B0604020202020204" pitchFamily="34" charset="0"/>
              <a:buChar char="•"/>
              <a:defRPr/>
            </a:pPr>
            <a:r>
              <a:rPr lang="en-US" sz="1800" dirty="0"/>
              <a:t>Unreconciled Bank Transactions</a:t>
            </a:r>
          </a:p>
          <a:p>
            <a:pPr marL="285750" indent="-285750">
              <a:spcBef>
                <a:spcPts val="900"/>
              </a:spcBef>
              <a:buFont typeface="Arial" panose="020B0604020202020204" pitchFamily="34" charset="0"/>
              <a:buChar char="•"/>
              <a:defRPr/>
            </a:pPr>
            <a:r>
              <a:rPr lang="en-US" sz="1800" dirty="0"/>
              <a:t>Unreconciled Book Transactions</a:t>
            </a:r>
          </a:p>
          <a:p>
            <a:endParaRPr lang="en-US" sz="1800" dirty="0"/>
          </a:p>
        </p:txBody>
      </p:sp>
      <p:sp>
        <p:nvSpPr>
          <p:cNvPr id="2" name="Slide Number Placeholder 1">
            <a:extLst>
              <a:ext uri="{FF2B5EF4-FFF2-40B4-BE49-F238E27FC236}">
                <a16:creationId xmlns:a16="http://schemas.microsoft.com/office/drawing/2014/main" id="{6FE7E6E6-F3F4-2ABB-3EF1-EDBE822783F8}"/>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Footer Placeholder 3">
            <a:extLst>
              <a:ext uri="{FF2B5EF4-FFF2-40B4-BE49-F238E27FC236}">
                <a16:creationId xmlns:a16="http://schemas.microsoft.com/office/drawing/2014/main" id="{4A5C1E5F-0123-2AD4-01DB-0AB3D4A16264}"/>
              </a:ext>
            </a:extLst>
          </p:cNvPr>
          <p:cNvSpPr>
            <a:spLocks noGrp="1"/>
          </p:cNvSpPr>
          <p:nvPr>
            <p:ph type="ftr" sz="quarter" idx="11"/>
          </p:nvPr>
        </p:nvSpPr>
        <p:spPr/>
        <p:txBody>
          <a:bodyPr/>
          <a:lstStyle/>
          <a:p>
            <a:r>
              <a:rPr lang="en-US" sz="1200"/>
              <a:t>Uplift Education | School Finance Productivity</a:t>
            </a:r>
            <a:endParaRPr lang="en-US" sz="1200" dirty="0"/>
          </a:p>
        </p:txBody>
      </p:sp>
      <p:pic>
        <p:nvPicPr>
          <p:cNvPr id="6" name="Picture 5" descr="Graphical user interface, application, table&#10;&#10;Description automatically generated">
            <a:extLst>
              <a:ext uri="{FF2B5EF4-FFF2-40B4-BE49-F238E27FC236}">
                <a16:creationId xmlns:a16="http://schemas.microsoft.com/office/drawing/2014/main" id="{E7C9A523-52FD-030C-AA70-371492816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319" y="1804077"/>
            <a:ext cx="4297512" cy="48692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6C5F62-0493-4D83-A0B9-2526920E9D2A}"/>
              </a:ext>
            </a:extLst>
          </p:cNvPr>
          <p:cNvSpPr>
            <a:spLocks noGrp="1" noChangeArrowheads="1"/>
          </p:cNvSpPr>
          <p:nvPr>
            <p:ph type="title"/>
          </p:nvPr>
        </p:nvSpPr>
        <p:spPr>
          <a:xfrm>
            <a:off x="762000" y="958850"/>
            <a:ext cx="8159750" cy="568325"/>
          </a:xfrm>
        </p:spPr>
        <p:txBody>
          <a:bodyPr>
            <a:normAutofit fontScale="90000"/>
          </a:bodyPr>
          <a:lstStyle/>
          <a:p>
            <a:r>
              <a:rPr lang="en-US" altLang="en-US" sz="3600" dirty="0"/>
              <a:t>Agenda</a:t>
            </a:r>
          </a:p>
        </p:txBody>
      </p:sp>
      <p:sp>
        <p:nvSpPr>
          <p:cNvPr id="5123" name="Rectangle 3">
            <a:extLst>
              <a:ext uri="{FF2B5EF4-FFF2-40B4-BE49-F238E27FC236}">
                <a16:creationId xmlns:a16="http://schemas.microsoft.com/office/drawing/2014/main" id="{B1903E5C-DC3B-407F-8778-61873DA3CE8A}"/>
              </a:ext>
            </a:extLst>
          </p:cNvPr>
          <p:cNvSpPr>
            <a:spLocks noChangeArrowheads="1"/>
          </p:cNvSpPr>
          <p:nvPr/>
        </p:nvSpPr>
        <p:spPr bwMode="auto">
          <a:xfrm>
            <a:off x="1439863" y="2600325"/>
            <a:ext cx="6640512" cy="488950"/>
          </a:xfrm>
          <a:prstGeom prst="rect">
            <a:avLst/>
          </a:prstGeom>
          <a:solidFill>
            <a:schemeClr val="accent1">
              <a:lumMod val="60000"/>
              <a:lumOff val="40000"/>
            </a:schemeClr>
          </a:solidFill>
          <a:ln>
            <a:noFill/>
          </a:ln>
          <a:effec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a:latin typeface="+mn-lt"/>
              </a:rPr>
              <a:t>Background</a:t>
            </a:r>
          </a:p>
        </p:txBody>
      </p:sp>
      <p:sp>
        <p:nvSpPr>
          <p:cNvPr id="5124" name="Rectangle 4">
            <a:extLst>
              <a:ext uri="{FF2B5EF4-FFF2-40B4-BE49-F238E27FC236}">
                <a16:creationId xmlns:a16="http://schemas.microsoft.com/office/drawing/2014/main" id="{D5DEC071-1CDB-427D-BF10-2A8F1485DB32}"/>
              </a:ext>
            </a:extLst>
          </p:cNvPr>
          <p:cNvSpPr>
            <a:spLocks noChangeArrowheads="1"/>
          </p:cNvSpPr>
          <p:nvPr/>
        </p:nvSpPr>
        <p:spPr bwMode="auto">
          <a:xfrm>
            <a:off x="1439863" y="3089275"/>
            <a:ext cx="6640512" cy="487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a:latin typeface="+mn-lt"/>
              </a:rPr>
              <a:t>Uplift Experience</a:t>
            </a:r>
          </a:p>
        </p:txBody>
      </p:sp>
      <p:sp>
        <p:nvSpPr>
          <p:cNvPr id="5125" name="Rectangle 5">
            <a:extLst>
              <a:ext uri="{FF2B5EF4-FFF2-40B4-BE49-F238E27FC236}">
                <a16:creationId xmlns:a16="http://schemas.microsoft.com/office/drawing/2014/main" id="{7E8FADF9-CCBF-4B21-89F1-DDD283DD7A6E}"/>
              </a:ext>
            </a:extLst>
          </p:cNvPr>
          <p:cNvSpPr>
            <a:spLocks noChangeArrowheads="1"/>
          </p:cNvSpPr>
          <p:nvPr/>
        </p:nvSpPr>
        <p:spPr bwMode="auto">
          <a:xfrm>
            <a:off x="1439863" y="3576638"/>
            <a:ext cx="6640512" cy="487362"/>
          </a:xfrm>
          <a:prstGeom prst="rect">
            <a:avLst/>
          </a:prstGeom>
          <a:solidFill>
            <a:schemeClr val="accent1">
              <a:lumMod val="60000"/>
              <a:lumOff val="40000"/>
            </a:schemeClr>
          </a:solidFill>
          <a:ln>
            <a:noFill/>
          </a:ln>
          <a:effec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a:latin typeface="+mn-lt"/>
              </a:rPr>
              <a:t>Demo</a:t>
            </a:r>
          </a:p>
        </p:txBody>
      </p:sp>
      <p:sp>
        <p:nvSpPr>
          <p:cNvPr id="5126" name="Rectangle 6">
            <a:extLst>
              <a:ext uri="{FF2B5EF4-FFF2-40B4-BE49-F238E27FC236}">
                <a16:creationId xmlns:a16="http://schemas.microsoft.com/office/drawing/2014/main" id="{66FA5888-5717-4F33-BCF4-16FA0ECBB6A7}"/>
              </a:ext>
            </a:extLst>
          </p:cNvPr>
          <p:cNvSpPr>
            <a:spLocks noChangeArrowheads="1"/>
          </p:cNvSpPr>
          <p:nvPr/>
        </p:nvSpPr>
        <p:spPr bwMode="auto">
          <a:xfrm>
            <a:off x="1200150" y="2112963"/>
            <a:ext cx="12001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a:latin typeface="+mn-lt"/>
              </a:rPr>
              <a:t>Section</a:t>
            </a:r>
          </a:p>
        </p:txBody>
      </p:sp>
      <p:sp>
        <p:nvSpPr>
          <p:cNvPr id="5127" name="Rectangle 7">
            <a:extLst>
              <a:ext uri="{FF2B5EF4-FFF2-40B4-BE49-F238E27FC236}">
                <a16:creationId xmlns:a16="http://schemas.microsoft.com/office/drawing/2014/main" id="{2EB5B8FD-5358-4031-A764-DE45A5C3F962}"/>
              </a:ext>
            </a:extLst>
          </p:cNvPr>
          <p:cNvSpPr>
            <a:spLocks noChangeArrowheads="1"/>
          </p:cNvSpPr>
          <p:nvPr/>
        </p:nvSpPr>
        <p:spPr bwMode="auto">
          <a:xfrm>
            <a:off x="7121525" y="2112963"/>
            <a:ext cx="12001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a:latin typeface="+mn-lt"/>
              </a:rPr>
              <a:t>Page</a:t>
            </a:r>
          </a:p>
        </p:txBody>
      </p:sp>
      <p:sp>
        <p:nvSpPr>
          <p:cNvPr id="5128" name="Oval 8">
            <a:extLst>
              <a:ext uri="{FF2B5EF4-FFF2-40B4-BE49-F238E27FC236}">
                <a16:creationId xmlns:a16="http://schemas.microsoft.com/office/drawing/2014/main" id="{215F237A-A46B-487C-8991-7BA34F0C151B}"/>
              </a:ext>
            </a:extLst>
          </p:cNvPr>
          <p:cNvSpPr>
            <a:spLocks noChangeArrowheads="1"/>
          </p:cNvSpPr>
          <p:nvPr/>
        </p:nvSpPr>
        <p:spPr bwMode="auto">
          <a:xfrm>
            <a:off x="1520825" y="2682875"/>
            <a:ext cx="558800" cy="323850"/>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a:latin typeface="+mn-lt"/>
              </a:rPr>
              <a:t>1</a:t>
            </a:r>
          </a:p>
        </p:txBody>
      </p:sp>
      <p:sp>
        <p:nvSpPr>
          <p:cNvPr id="5129" name="Oval 9">
            <a:extLst>
              <a:ext uri="{FF2B5EF4-FFF2-40B4-BE49-F238E27FC236}">
                <a16:creationId xmlns:a16="http://schemas.microsoft.com/office/drawing/2014/main" id="{23B596DE-5FA9-470C-B516-11CE1C922EA2}"/>
              </a:ext>
            </a:extLst>
          </p:cNvPr>
          <p:cNvSpPr>
            <a:spLocks noChangeArrowheads="1"/>
          </p:cNvSpPr>
          <p:nvPr/>
        </p:nvSpPr>
        <p:spPr bwMode="auto">
          <a:xfrm>
            <a:off x="1520825" y="3170238"/>
            <a:ext cx="558800" cy="325437"/>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a:latin typeface="+mn-lt"/>
              </a:rPr>
              <a:t>2</a:t>
            </a:r>
          </a:p>
        </p:txBody>
      </p:sp>
      <p:sp>
        <p:nvSpPr>
          <p:cNvPr id="5130" name="Oval 10">
            <a:extLst>
              <a:ext uri="{FF2B5EF4-FFF2-40B4-BE49-F238E27FC236}">
                <a16:creationId xmlns:a16="http://schemas.microsoft.com/office/drawing/2014/main" id="{738A46E5-D423-47EC-A0B4-B898D8BDBB51}"/>
              </a:ext>
            </a:extLst>
          </p:cNvPr>
          <p:cNvSpPr>
            <a:spLocks noChangeArrowheads="1"/>
          </p:cNvSpPr>
          <p:nvPr/>
        </p:nvSpPr>
        <p:spPr bwMode="auto">
          <a:xfrm>
            <a:off x="1520825" y="3657600"/>
            <a:ext cx="558800" cy="325438"/>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a:latin typeface="+mn-lt"/>
              </a:rPr>
              <a:t>3</a:t>
            </a:r>
          </a:p>
        </p:txBody>
      </p:sp>
      <p:sp>
        <p:nvSpPr>
          <p:cNvPr id="5131" name="Oval 11">
            <a:extLst>
              <a:ext uri="{FF2B5EF4-FFF2-40B4-BE49-F238E27FC236}">
                <a16:creationId xmlns:a16="http://schemas.microsoft.com/office/drawing/2014/main" id="{4731BDF5-8EA2-4DF4-AC5A-49BB5A0776CA}"/>
              </a:ext>
            </a:extLst>
          </p:cNvPr>
          <p:cNvSpPr>
            <a:spLocks noChangeArrowheads="1"/>
          </p:cNvSpPr>
          <p:nvPr/>
        </p:nvSpPr>
        <p:spPr bwMode="auto">
          <a:xfrm>
            <a:off x="7440613" y="2682875"/>
            <a:ext cx="560387" cy="323850"/>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dirty="0">
                <a:latin typeface="+mn-lt"/>
              </a:rPr>
              <a:t>2</a:t>
            </a:r>
          </a:p>
        </p:txBody>
      </p:sp>
      <p:sp>
        <p:nvSpPr>
          <p:cNvPr id="5132" name="Oval 12">
            <a:extLst>
              <a:ext uri="{FF2B5EF4-FFF2-40B4-BE49-F238E27FC236}">
                <a16:creationId xmlns:a16="http://schemas.microsoft.com/office/drawing/2014/main" id="{CF49B7D8-5395-466B-B00B-24D689AC7726}"/>
              </a:ext>
            </a:extLst>
          </p:cNvPr>
          <p:cNvSpPr>
            <a:spLocks noChangeArrowheads="1"/>
          </p:cNvSpPr>
          <p:nvPr/>
        </p:nvSpPr>
        <p:spPr bwMode="auto">
          <a:xfrm>
            <a:off x="7440613" y="3170238"/>
            <a:ext cx="560387" cy="325437"/>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dirty="0">
                <a:latin typeface="+mn-lt"/>
              </a:rPr>
              <a:t>7</a:t>
            </a:r>
          </a:p>
        </p:txBody>
      </p:sp>
      <p:sp>
        <p:nvSpPr>
          <p:cNvPr id="5133" name="Oval 13">
            <a:extLst>
              <a:ext uri="{FF2B5EF4-FFF2-40B4-BE49-F238E27FC236}">
                <a16:creationId xmlns:a16="http://schemas.microsoft.com/office/drawing/2014/main" id="{7C40178B-9E7A-4692-8ADB-76AF5EEA8CD0}"/>
              </a:ext>
            </a:extLst>
          </p:cNvPr>
          <p:cNvSpPr>
            <a:spLocks noChangeArrowheads="1"/>
          </p:cNvSpPr>
          <p:nvPr/>
        </p:nvSpPr>
        <p:spPr bwMode="auto">
          <a:xfrm>
            <a:off x="7440613" y="3657600"/>
            <a:ext cx="560387" cy="325438"/>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dirty="0">
                <a:latin typeface="+mn-lt"/>
              </a:rPr>
              <a:t>10</a:t>
            </a:r>
          </a:p>
        </p:txBody>
      </p:sp>
      <p:sp>
        <p:nvSpPr>
          <p:cNvPr id="5134" name="Rectangle 14">
            <a:extLst>
              <a:ext uri="{FF2B5EF4-FFF2-40B4-BE49-F238E27FC236}">
                <a16:creationId xmlns:a16="http://schemas.microsoft.com/office/drawing/2014/main" id="{60252AB2-C31A-4615-BC75-0347D50A5A52}"/>
              </a:ext>
            </a:extLst>
          </p:cNvPr>
          <p:cNvSpPr>
            <a:spLocks noChangeArrowheads="1"/>
          </p:cNvSpPr>
          <p:nvPr/>
        </p:nvSpPr>
        <p:spPr bwMode="auto">
          <a:xfrm>
            <a:off x="1439863" y="4064000"/>
            <a:ext cx="6640512" cy="487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a:latin typeface="+mn-lt"/>
              </a:rPr>
              <a:t>SFP Offer</a:t>
            </a:r>
          </a:p>
        </p:txBody>
      </p:sp>
      <p:sp>
        <p:nvSpPr>
          <p:cNvPr id="5135" name="Oval 15">
            <a:extLst>
              <a:ext uri="{FF2B5EF4-FFF2-40B4-BE49-F238E27FC236}">
                <a16:creationId xmlns:a16="http://schemas.microsoft.com/office/drawing/2014/main" id="{94295C52-5003-4944-A992-FA8C90E65847}"/>
              </a:ext>
            </a:extLst>
          </p:cNvPr>
          <p:cNvSpPr>
            <a:spLocks noChangeArrowheads="1"/>
          </p:cNvSpPr>
          <p:nvPr/>
        </p:nvSpPr>
        <p:spPr bwMode="auto">
          <a:xfrm>
            <a:off x="1520825" y="4144963"/>
            <a:ext cx="558800" cy="325437"/>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a:latin typeface="+mn-lt"/>
              </a:rPr>
              <a:t>4</a:t>
            </a:r>
          </a:p>
        </p:txBody>
      </p:sp>
      <p:sp>
        <p:nvSpPr>
          <p:cNvPr id="5136" name="Oval 16">
            <a:extLst>
              <a:ext uri="{FF2B5EF4-FFF2-40B4-BE49-F238E27FC236}">
                <a16:creationId xmlns:a16="http://schemas.microsoft.com/office/drawing/2014/main" id="{1E4B3ADE-4559-412E-A1C1-F14259A29B3A}"/>
              </a:ext>
            </a:extLst>
          </p:cNvPr>
          <p:cNvSpPr>
            <a:spLocks noChangeArrowheads="1"/>
          </p:cNvSpPr>
          <p:nvPr/>
        </p:nvSpPr>
        <p:spPr bwMode="auto">
          <a:xfrm>
            <a:off x="7440613" y="4144963"/>
            <a:ext cx="560387" cy="325437"/>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dirty="0">
                <a:latin typeface="+mn-lt"/>
              </a:rPr>
              <a:t>24</a:t>
            </a:r>
          </a:p>
        </p:txBody>
      </p:sp>
      <p:sp>
        <p:nvSpPr>
          <p:cNvPr id="5137" name="Rectangle 17">
            <a:extLst>
              <a:ext uri="{FF2B5EF4-FFF2-40B4-BE49-F238E27FC236}">
                <a16:creationId xmlns:a16="http://schemas.microsoft.com/office/drawing/2014/main" id="{6E25D480-6227-47C0-8C20-3CCF8BF2B104}"/>
              </a:ext>
            </a:extLst>
          </p:cNvPr>
          <p:cNvSpPr>
            <a:spLocks noChangeArrowheads="1"/>
          </p:cNvSpPr>
          <p:nvPr/>
        </p:nvSpPr>
        <p:spPr bwMode="auto">
          <a:xfrm>
            <a:off x="1439863" y="4551363"/>
            <a:ext cx="6640512" cy="487362"/>
          </a:xfrm>
          <a:prstGeom prst="rect">
            <a:avLst/>
          </a:prstGeom>
          <a:solidFill>
            <a:schemeClr val="accent1">
              <a:lumMod val="60000"/>
              <a:lumOff val="40000"/>
            </a:schemeClr>
          </a:solidFill>
          <a:ln>
            <a:noFill/>
          </a:ln>
          <a:effec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dirty="0">
                <a:latin typeface="+mn-lt"/>
              </a:rPr>
              <a:t>Questions and Answers </a:t>
            </a:r>
          </a:p>
        </p:txBody>
      </p:sp>
      <p:sp>
        <p:nvSpPr>
          <p:cNvPr id="5138" name="Oval 18">
            <a:extLst>
              <a:ext uri="{FF2B5EF4-FFF2-40B4-BE49-F238E27FC236}">
                <a16:creationId xmlns:a16="http://schemas.microsoft.com/office/drawing/2014/main" id="{04B7D84F-5862-48FF-8386-5DC1207A211E}"/>
              </a:ext>
            </a:extLst>
          </p:cNvPr>
          <p:cNvSpPr>
            <a:spLocks noChangeArrowheads="1"/>
          </p:cNvSpPr>
          <p:nvPr/>
        </p:nvSpPr>
        <p:spPr bwMode="auto">
          <a:xfrm>
            <a:off x="1520825" y="4632325"/>
            <a:ext cx="558800" cy="325438"/>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dirty="0">
                <a:latin typeface="+mn-lt"/>
              </a:rPr>
              <a:t>5</a:t>
            </a:r>
          </a:p>
        </p:txBody>
      </p:sp>
      <p:sp>
        <p:nvSpPr>
          <p:cNvPr id="5139" name="Oval 19">
            <a:extLst>
              <a:ext uri="{FF2B5EF4-FFF2-40B4-BE49-F238E27FC236}">
                <a16:creationId xmlns:a16="http://schemas.microsoft.com/office/drawing/2014/main" id="{6FC11EAE-5CE4-4CBB-9D9C-AF05D6218D27}"/>
              </a:ext>
            </a:extLst>
          </p:cNvPr>
          <p:cNvSpPr>
            <a:spLocks noChangeArrowheads="1"/>
          </p:cNvSpPr>
          <p:nvPr/>
        </p:nvSpPr>
        <p:spPr bwMode="auto">
          <a:xfrm>
            <a:off x="7440613" y="4632325"/>
            <a:ext cx="560387" cy="325438"/>
          </a:xfrm>
          <a:prstGeom prst="ellipse">
            <a:avLst/>
          </a:prstGeom>
          <a:solidFill>
            <a:srgbClr val="EAEAEA"/>
          </a:solidFill>
          <a:ln>
            <a:noFill/>
          </a:ln>
          <a:effectLst>
            <a:prstShdw prst="shdw17" dist="17961" dir="13500000">
              <a:srgbClr val="8C8C8C"/>
            </a:prstShdw>
          </a:effectLst>
          <a:extLst>
            <a:ext uri="{91240B29-F687-4F45-9708-019B960494DF}">
              <a14:hiddenLine xmlns:a14="http://schemas.microsoft.com/office/drawing/2010/main" w="9525">
                <a:solidFill>
                  <a:schemeClr val="tx1"/>
                </a:solidFill>
                <a:round/>
                <a:headEnd/>
                <a:tailEnd/>
              </a14:hiddenLine>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900" dirty="0">
                <a:latin typeface="+mn-lt"/>
              </a:rPr>
              <a:t>27</a:t>
            </a:r>
          </a:p>
        </p:txBody>
      </p:sp>
      <p:sp>
        <p:nvSpPr>
          <p:cNvPr id="3" name="Footer Placeholder 2">
            <a:extLst>
              <a:ext uri="{FF2B5EF4-FFF2-40B4-BE49-F238E27FC236}">
                <a16:creationId xmlns:a16="http://schemas.microsoft.com/office/drawing/2014/main" id="{1B2E59EC-EE79-9F92-D39F-9B06FE7E294E}"/>
              </a:ext>
            </a:extLst>
          </p:cNvPr>
          <p:cNvSpPr>
            <a:spLocks noGrp="1"/>
          </p:cNvSpPr>
          <p:nvPr>
            <p:ph type="ftr" sz="quarter" idx="11"/>
          </p:nvPr>
        </p:nvSpPr>
        <p:spPr/>
        <p:txBody>
          <a:bodyPr/>
          <a:lstStyle/>
          <a:p>
            <a:r>
              <a:rPr lang="en-US" dirty="0"/>
              <a:t>Uplift Education | School Finance </a:t>
            </a:r>
            <a:r>
              <a:rPr lang="en-US" sz="1200" dirty="0"/>
              <a:t>Productivity</a:t>
            </a:r>
            <a:endParaRPr lang="en-US" dirty="0"/>
          </a:p>
        </p:txBody>
      </p:sp>
      <p:sp>
        <p:nvSpPr>
          <p:cNvPr id="4" name="Slide Number Placeholder 3">
            <a:extLst>
              <a:ext uri="{FF2B5EF4-FFF2-40B4-BE49-F238E27FC236}">
                <a16:creationId xmlns:a16="http://schemas.microsoft.com/office/drawing/2014/main" id="{B0E96959-1A56-0001-C282-745A1EA9150F}"/>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0F420CC-2DD3-420D-9CD0-B0D59EC3C90E}"/>
              </a:ext>
            </a:extLst>
          </p:cNvPr>
          <p:cNvSpPr>
            <a:spLocks noGrp="1" noChangeArrowheads="1"/>
          </p:cNvSpPr>
          <p:nvPr>
            <p:ph type="title"/>
          </p:nvPr>
        </p:nvSpPr>
        <p:spPr>
          <a:xfrm>
            <a:off x="993724" y="390144"/>
            <a:ext cx="7632954" cy="590931"/>
          </a:xfrm>
        </p:spPr>
        <p:txBody>
          <a:bodyPr>
            <a:normAutofit fontScale="90000"/>
          </a:bodyPr>
          <a:lstStyle/>
          <a:p>
            <a:r>
              <a:rPr lang="en-US" altLang="en-US" dirty="0"/>
              <a:t>Bank Reconciliation - Demo</a:t>
            </a:r>
          </a:p>
        </p:txBody>
      </p:sp>
      <p:sp>
        <p:nvSpPr>
          <p:cNvPr id="4" name="Content Placeholder 3">
            <a:extLst>
              <a:ext uri="{FF2B5EF4-FFF2-40B4-BE49-F238E27FC236}">
                <a16:creationId xmlns:a16="http://schemas.microsoft.com/office/drawing/2014/main" id="{D47F9829-C044-FD4C-D686-9BBAD9E5049F}"/>
              </a:ext>
            </a:extLst>
          </p:cNvPr>
          <p:cNvSpPr>
            <a:spLocks noGrp="1"/>
          </p:cNvSpPr>
          <p:nvPr>
            <p:ph sz="half" idx="1"/>
          </p:nvPr>
        </p:nvSpPr>
        <p:spPr>
          <a:xfrm>
            <a:off x="377826" y="992399"/>
            <a:ext cx="8013700" cy="1284076"/>
          </a:xfrm>
        </p:spPr>
        <p:txBody>
          <a:bodyPr>
            <a:normAutofit/>
          </a:bodyPr>
          <a:lstStyle/>
          <a:p>
            <a:r>
              <a:rPr lang="en-US" altLang="en-US" dirty="0"/>
              <a:t>Reconciliation workpaper showing transactions are matched with a sequence control number.</a:t>
            </a:r>
          </a:p>
        </p:txBody>
      </p:sp>
      <p:sp>
        <p:nvSpPr>
          <p:cNvPr id="5" name="Content Placeholder 4">
            <a:extLst>
              <a:ext uri="{FF2B5EF4-FFF2-40B4-BE49-F238E27FC236}">
                <a16:creationId xmlns:a16="http://schemas.microsoft.com/office/drawing/2014/main" id="{9319713F-F947-83C2-82CE-A8ECDFFC5DED}"/>
              </a:ext>
            </a:extLst>
          </p:cNvPr>
          <p:cNvSpPr>
            <a:spLocks noGrp="1"/>
          </p:cNvSpPr>
          <p:nvPr>
            <p:ph sz="half" idx="2"/>
          </p:nvPr>
        </p:nvSpPr>
        <p:spPr>
          <a:xfrm>
            <a:off x="301625" y="3632412"/>
            <a:ext cx="8482013" cy="872913"/>
          </a:xfrm>
        </p:spPr>
        <p:txBody>
          <a:bodyPr>
            <a:normAutofit/>
          </a:bodyPr>
          <a:lstStyle/>
          <a:p>
            <a:pPr>
              <a:spcBef>
                <a:spcPts val="900"/>
              </a:spcBef>
            </a:pPr>
            <a:r>
              <a:rPr lang="en-US" altLang="en-US" dirty="0"/>
              <a:t>Unreconciled transaction report showing transactions that require user attention</a:t>
            </a:r>
          </a:p>
          <a:p>
            <a:endParaRPr lang="en-US" dirty="0"/>
          </a:p>
        </p:txBody>
      </p:sp>
      <p:sp>
        <p:nvSpPr>
          <p:cNvPr id="2" name="Slide Number Placeholder 1">
            <a:extLst>
              <a:ext uri="{FF2B5EF4-FFF2-40B4-BE49-F238E27FC236}">
                <a16:creationId xmlns:a16="http://schemas.microsoft.com/office/drawing/2014/main" id="{62B63A9E-79E5-6814-0D56-1FE02D7FA2E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Footer Placeholder 5">
            <a:extLst>
              <a:ext uri="{FF2B5EF4-FFF2-40B4-BE49-F238E27FC236}">
                <a16:creationId xmlns:a16="http://schemas.microsoft.com/office/drawing/2014/main" id="{5E4F54EC-7A23-0D15-966E-BF7CC433196A}"/>
              </a:ext>
            </a:extLst>
          </p:cNvPr>
          <p:cNvSpPr>
            <a:spLocks noGrp="1"/>
          </p:cNvSpPr>
          <p:nvPr>
            <p:ph type="ftr" sz="quarter" idx="11"/>
          </p:nvPr>
        </p:nvSpPr>
        <p:spPr/>
        <p:txBody>
          <a:bodyPr/>
          <a:lstStyle/>
          <a:p>
            <a:r>
              <a:rPr lang="en-US" sz="1200" dirty="0"/>
              <a:t>Uplift Education | School Finance Productivity</a:t>
            </a:r>
          </a:p>
        </p:txBody>
      </p:sp>
      <p:pic>
        <p:nvPicPr>
          <p:cNvPr id="7" name="Picture 6" descr="Graphical user interface, text, application&#10;&#10;Description automatically generated">
            <a:extLst>
              <a:ext uri="{FF2B5EF4-FFF2-40B4-BE49-F238E27FC236}">
                <a16:creationId xmlns:a16="http://schemas.microsoft.com/office/drawing/2014/main" id="{AD811605-F1A6-F5D0-E58C-7B615E72F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5" y="1564579"/>
            <a:ext cx="8480678" cy="1982001"/>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B711EB98-12F5-D5BA-5EA4-9F2FBE03F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5" y="4338293"/>
            <a:ext cx="8356803" cy="17056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E513DFA-1B5A-4FAB-8FC4-87D645E6EE62}"/>
              </a:ext>
            </a:extLst>
          </p:cNvPr>
          <p:cNvSpPr>
            <a:spLocks noGrp="1" noChangeArrowheads="1"/>
          </p:cNvSpPr>
          <p:nvPr>
            <p:ph type="title"/>
          </p:nvPr>
        </p:nvSpPr>
        <p:spPr>
          <a:xfrm>
            <a:off x="993724" y="390144"/>
            <a:ext cx="7632954" cy="781431"/>
          </a:xfrm>
        </p:spPr>
        <p:txBody>
          <a:bodyPr>
            <a:normAutofit/>
          </a:bodyPr>
          <a:lstStyle/>
          <a:p>
            <a:r>
              <a:rPr lang="en-US" altLang="en-US" dirty="0"/>
              <a:t>Bank Reconciliation - Demo</a:t>
            </a:r>
          </a:p>
        </p:txBody>
      </p:sp>
      <p:sp>
        <p:nvSpPr>
          <p:cNvPr id="3" name="Content Placeholder 2">
            <a:extLst>
              <a:ext uri="{FF2B5EF4-FFF2-40B4-BE49-F238E27FC236}">
                <a16:creationId xmlns:a16="http://schemas.microsoft.com/office/drawing/2014/main" id="{49357874-4809-2F68-B6CE-D61A32BF53B5}"/>
              </a:ext>
            </a:extLst>
          </p:cNvPr>
          <p:cNvSpPr>
            <a:spLocks noGrp="1"/>
          </p:cNvSpPr>
          <p:nvPr>
            <p:ph idx="1"/>
          </p:nvPr>
        </p:nvSpPr>
        <p:spPr>
          <a:xfrm>
            <a:off x="864108" y="1968783"/>
            <a:ext cx="2402968" cy="4291584"/>
          </a:xfrm>
        </p:spPr>
        <p:txBody>
          <a:bodyPr>
            <a:normAutofit/>
          </a:bodyPr>
          <a:lstStyle/>
          <a:p>
            <a:pPr marL="0" indent="0">
              <a:spcBef>
                <a:spcPts val="900"/>
              </a:spcBef>
              <a:buNone/>
              <a:defRPr/>
            </a:pPr>
            <a:r>
              <a:rPr lang="en-US" sz="1600" dirty="0"/>
              <a:t>Transaction Detail screen to allow users to:</a:t>
            </a:r>
          </a:p>
          <a:p>
            <a:pPr marL="285750" indent="-285750">
              <a:spcBef>
                <a:spcPts val="900"/>
              </a:spcBef>
              <a:defRPr/>
            </a:pPr>
            <a:r>
              <a:rPr lang="en-US" sz="1600" dirty="0"/>
              <a:t>Reclassify transactions to different un-reconciled types</a:t>
            </a:r>
          </a:p>
          <a:p>
            <a:pPr marL="285750" indent="-285750">
              <a:spcBef>
                <a:spcPts val="900"/>
              </a:spcBef>
              <a:defRPr/>
            </a:pPr>
            <a:r>
              <a:rPr lang="en-US" sz="1600" dirty="0"/>
              <a:t>Provide user comments as documentation for future reconciliation</a:t>
            </a:r>
          </a:p>
          <a:p>
            <a:endParaRPr lang="en-US" sz="1600" dirty="0"/>
          </a:p>
        </p:txBody>
      </p:sp>
      <p:sp>
        <p:nvSpPr>
          <p:cNvPr id="2" name="Slide Number Placeholder 1">
            <a:extLst>
              <a:ext uri="{FF2B5EF4-FFF2-40B4-BE49-F238E27FC236}">
                <a16:creationId xmlns:a16="http://schemas.microsoft.com/office/drawing/2014/main" id="{8FCB2302-C278-7217-AAD1-E0BC9570376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4" name="Footer Placeholder 3">
            <a:extLst>
              <a:ext uri="{FF2B5EF4-FFF2-40B4-BE49-F238E27FC236}">
                <a16:creationId xmlns:a16="http://schemas.microsoft.com/office/drawing/2014/main" id="{6AFD264B-88FE-7142-DBB3-5998A8B7F817}"/>
              </a:ext>
            </a:extLst>
          </p:cNvPr>
          <p:cNvSpPr>
            <a:spLocks noGrp="1"/>
          </p:cNvSpPr>
          <p:nvPr>
            <p:ph type="ftr" sz="quarter" idx="11"/>
          </p:nvPr>
        </p:nvSpPr>
        <p:spPr/>
        <p:txBody>
          <a:bodyPr/>
          <a:lstStyle/>
          <a:p>
            <a:r>
              <a:rPr lang="en-US" sz="1200" dirty="0"/>
              <a:t>Uplift Education | School Finance </a:t>
            </a:r>
            <a:r>
              <a:rPr lang="en-US" sz="1400" dirty="0"/>
              <a:t>Productivity</a:t>
            </a:r>
            <a:endParaRPr lang="en-US" sz="1200" dirty="0"/>
          </a:p>
        </p:txBody>
      </p:sp>
      <p:pic>
        <p:nvPicPr>
          <p:cNvPr id="6" name="Picture 5" descr="Graphical user interface, text, application, email&#10;&#10;Description automatically generated">
            <a:extLst>
              <a:ext uri="{FF2B5EF4-FFF2-40B4-BE49-F238E27FC236}">
                <a16:creationId xmlns:a16="http://schemas.microsoft.com/office/drawing/2014/main" id="{585A220D-7FDD-0D7E-94C6-AD2CC465A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643" y="1737382"/>
            <a:ext cx="4859714" cy="46024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31460E6-99AB-492D-BB25-14797FE1A5D0}"/>
              </a:ext>
            </a:extLst>
          </p:cNvPr>
          <p:cNvSpPr>
            <a:spLocks noGrp="1" noChangeArrowheads="1"/>
          </p:cNvSpPr>
          <p:nvPr>
            <p:ph type="title"/>
          </p:nvPr>
        </p:nvSpPr>
        <p:spPr>
          <a:xfrm>
            <a:off x="993724" y="390145"/>
            <a:ext cx="7632954" cy="735818"/>
          </a:xfrm>
        </p:spPr>
        <p:txBody>
          <a:bodyPr>
            <a:normAutofit/>
          </a:bodyPr>
          <a:lstStyle/>
          <a:p>
            <a:r>
              <a:rPr lang="en-US" altLang="en-US" dirty="0"/>
              <a:t>Bank Reconciliation - Demo</a:t>
            </a:r>
          </a:p>
        </p:txBody>
      </p:sp>
      <p:sp>
        <p:nvSpPr>
          <p:cNvPr id="3" name="Content Placeholder 2">
            <a:extLst>
              <a:ext uri="{FF2B5EF4-FFF2-40B4-BE49-F238E27FC236}">
                <a16:creationId xmlns:a16="http://schemas.microsoft.com/office/drawing/2014/main" id="{A44A57A7-ED28-B545-899E-90BA45FD57FE}"/>
              </a:ext>
            </a:extLst>
          </p:cNvPr>
          <p:cNvSpPr>
            <a:spLocks noGrp="1"/>
          </p:cNvSpPr>
          <p:nvPr>
            <p:ph sz="half" idx="1"/>
          </p:nvPr>
        </p:nvSpPr>
        <p:spPr>
          <a:xfrm>
            <a:off x="993724" y="1950722"/>
            <a:ext cx="3528441" cy="554353"/>
          </a:xfrm>
        </p:spPr>
        <p:txBody>
          <a:bodyPr/>
          <a:lstStyle/>
          <a:p>
            <a:r>
              <a:rPr lang="en-US" altLang="en-US" dirty="0"/>
              <a:t>Outstanding Payable report</a:t>
            </a:r>
          </a:p>
          <a:p>
            <a:endParaRPr lang="en-US" dirty="0"/>
          </a:p>
        </p:txBody>
      </p:sp>
      <p:sp>
        <p:nvSpPr>
          <p:cNvPr id="4" name="Content Placeholder 3">
            <a:extLst>
              <a:ext uri="{FF2B5EF4-FFF2-40B4-BE49-F238E27FC236}">
                <a16:creationId xmlns:a16="http://schemas.microsoft.com/office/drawing/2014/main" id="{4D1D4BF8-AB69-2A07-E7F0-E70582E70CAB}"/>
              </a:ext>
            </a:extLst>
          </p:cNvPr>
          <p:cNvSpPr>
            <a:spLocks noGrp="1"/>
          </p:cNvSpPr>
          <p:nvPr>
            <p:ph sz="half" idx="2"/>
          </p:nvPr>
        </p:nvSpPr>
        <p:spPr>
          <a:xfrm>
            <a:off x="974895" y="4701982"/>
            <a:ext cx="3528441" cy="641348"/>
          </a:xfrm>
        </p:spPr>
        <p:txBody>
          <a:bodyPr/>
          <a:lstStyle/>
          <a:p>
            <a:r>
              <a:rPr lang="en-US" altLang="en-US" dirty="0"/>
              <a:t>Deposits in Transit report</a:t>
            </a:r>
          </a:p>
        </p:txBody>
      </p:sp>
      <p:sp>
        <p:nvSpPr>
          <p:cNvPr id="2" name="Slide Number Placeholder 1">
            <a:extLst>
              <a:ext uri="{FF2B5EF4-FFF2-40B4-BE49-F238E27FC236}">
                <a16:creationId xmlns:a16="http://schemas.microsoft.com/office/drawing/2014/main" id="{D44E8B65-4606-C586-14E2-89529C0179F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25605" name="Picture 6">
            <a:extLst>
              <a:ext uri="{FF2B5EF4-FFF2-40B4-BE49-F238E27FC236}">
                <a16:creationId xmlns:a16="http://schemas.microsoft.com/office/drawing/2014/main" id="{C294E712-171D-4E0A-B517-B2A798839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67" y="5343330"/>
            <a:ext cx="7094538" cy="17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26709D7D-27F3-2D08-1AA8-724A25292590}"/>
              </a:ext>
            </a:extLst>
          </p:cNvPr>
          <p:cNvSpPr>
            <a:spLocks noGrp="1"/>
          </p:cNvSpPr>
          <p:nvPr>
            <p:ph type="ftr" sz="quarter" idx="11"/>
          </p:nvPr>
        </p:nvSpPr>
        <p:spPr/>
        <p:txBody>
          <a:bodyPr/>
          <a:lstStyle/>
          <a:p>
            <a:r>
              <a:rPr lang="en-US" sz="1200"/>
              <a:t>Uplift Education | School Finance Productivity</a:t>
            </a:r>
            <a:endParaRPr lang="en-US" sz="1200" dirty="0"/>
          </a:p>
        </p:txBody>
      </p:sp>
      <p:pic>
        <p:nvPicPr>
          <p:cNvPr id="7" name="Picture 6" descr="Graphical user interface, text, application&#10;&#10;Description automatically generated">
            <a:extLst>
              <a:ext uri="{FF2B5EF4-FFF2-40B4-BE49-F238E27FC236}">
                <a16:creationId xmlns:a16="http://schemas.microsoft.com/office/drawing/2014/main" id="{D902EC8E-A5E6-F7F9-47CC-D3FFE9B86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15" y="2505075"/>
            <a:ext cx="7727899" cy="20963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F56A3D6-EA39-4B75-A283-D004008E8CBB}"/>
              </a:ext>
            </a:extLst>
          </p:cNvPr>
          <p:cNvSpPr>
            <a:spLocks noGrp="1" noChangeArrowheads="1"/>
          </p:cNvSpPr>
          <p:nvPr>
            <p:ph type="title"/>
          </p:nvPr>
        </p:nvSpPr>
        <p:spPr>
          <a:xfrm>
            <a:off x="993724" y="390144"/>
            <a:ext cx="7632954" cy="1413933"/>
          </a:xfrm>
        </p:spPr>
        <p:txBody>
          <a:bodyPr>
            <a:normAutofit/>
          </a:bodyPr>
          <a:lstStyle/>
          <a:p>
            <a:r>
              <a:rPr lang="en-US" altLang="en-US"/>
              <a:t>Bank Reconciliation - Demo</a:t>
            </a:r>
          </a:p>
        </p:txBody>
      </p:sp>
      <p:sp>
        <p:nvSpPr>
          <p:cNvPr id="3" name="Content Placeholder 2">
            <a:extLst>
              <a:ext uri="{FF2B5EF4-FFF2-40B4-BE49-F238E27FC236}">
                <a16:creationId xmlns:a16="http://schemas.microsoft.com/office/drawing/2014/main" id="{858C0755-7CF0-D8A1-CC4B-928161960290}"/>
              </a:ext>
            </a:extLst>
          </p:cNvPr>
          <p:cNvSpPr>
            <a:spLocks noGrp="1"/>
          </p:cNvSpPr>
          <p:nvPr>
            <p:ph idx="1"/>
          </p:nvPr>
        </p:nvSpPr>
        <p:spPr>
          <a:xfrm>
            <a:off x="993724" y="1950722"/>
            <a:ext cx="6768846" cy="859153"/>
          </a:xfrm>
        </p:spPr>
        <p:txBody>
          <a:bodyPr>
            <a:normAutofit/>
          </a:bodyPr>
          <a:lstStyle/>
          <a:p>
            <a:pPr>
              <a:spcBef>
                <a:spcPts val="900"/>
              </a:spcBef>
            </a:pPr>
            <a:r>
              <a:rPr lang="en-US" altLang="en-US" sz="1800" dirty="0"/>
              <a:t>Transaction alert report showing abnormal transactions needing user review</a:t>
            </a:r>
          </a:p>
        </p:txBody>
      </p:sp>
      <p:sp>
        <p:nvSpPr>
          <p:cNvPr id="2" name="Slide Number Placeholder 1">
            <a:extLst>
              <a:ext uri="{FF2B5EF4-FFF2-40B4-BE49-F238E27FC236}">
                <a16:creationId xmlns:a16="http://schemas.microsoft.com/office/drawing/2014/main" id="{84D345F8-C80D-86E1-382A-8D82BDFED31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4" name="Footer Placeholder 3">
            <a:extLst>
              <a:ext uri="{FF2B5EF4-FFF2-40B4-BE49-F238E27FC236}">
                <a16:creationId xmlns:a16="http://schemas.microsoft.com/office/drawing/2014/main" id="{609E8B6F-DC72-217C-38D5-75D33A18EE76}"/>
              </a:ext>
            </a:extLst>
          </p:cNvPr>
          <p:cNvSpPr>
            <a:spLocks noGrp="1"/>
          </p:cNvSpPr>
          <p:nvPr>
            <p:ph type="ftr" sz="quarter" idx="11"/>
          </p:nvPr>
        </p:nvSpPr>
        <p:spPr/>
        <p:txBody>
          <a:bodyPr/>
          <a:lstStyle/>
          <a:p>
            <a:r>
              <a:rPr lang="en-US" sz="1200"/>
              <a:t>Uplift Education | School Finance Productivity</a:t>
            </a:r>
            <a:endParaRPr lang="en-US" sz="1200" dirty="0"/>
          </a:p>
        </p:txBody>
      </p:sp>
      <p:pic>
        <p:nvPicPr>
          <p:cNvPr id="6" name="Picture 5" descr="Graphical user interface, application, table, Excel&#10;&#10;Description automatically generated">
            <a:extLst>
              <a:ext uri="{FF2B5EF4-FFF2-40B4-BE49-F238E27FC236}">
                <a16:creationId xmlns:a16="http://schemas.microsoft.com/office/drawing/2014/main" id="{D354D5B4-BC30-F57D-617E-F12B1FE03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81" y="3200076"/>
            <a:ext cx="8156697" cy="16008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7063A17-0748-46BC-95ED-ACBD1AC8692E}"/>
              </a:ext>
            </a:extLst>
          </p:cNvPr>
          <p:cNvSpPr>
            <a:spLocks noGrp="1" noChangeArrowheads="1"/>
          </p:cNvSpPr>
          <p:nvPr>
            <p:ph type="title"/>
          </p:nvPr>
        </p:nvSpPr>
        <p:spPr>
          <a:xfrm>
            <a:off x="993724" y="390145"/>
            <a:ext cx="7632954" cy="848106"/>
          </a:xfrm>
        </p:spPr>
        <p:txBody>
          <a:bodyPr>
            <a:normAutofit/>
          </a:bodyPr>
          <a:lstStyle/>
          <a:p>
            <a:r>
              <a:rPr lang="en-US" altLang="en-US" dirty="0"/>
              <a:t>Bank Reconciliation - Demo</a:t>
            </a:r>
          </a:p>
        </p:txBody>
      </p:sp>
      <p:sp>
        <p:nvSpPr>
          <p:cNvPr id="3" name="Content Placeholder 2">
            <a:extLst>
              <a:ext uri="{FF2B5EF4-FFF2-40B4-BE49-F238E27FC236}">
                <a16:creationId xmlns:a16="http://schemas.microsoft.com/office/drawing/2014/main" id="{3169B413-E9ED-EDA2-0CDF-DD4585BDDAEF}"/>
              </a:ext>
            </a:extLst>
          </p:cNvPr>
          <p:cNvSpPr>
            <a:spLocks noGrp="1"/>
          </p:cNvSpPr>
          <p:nvPr>
            <p:ph idx="1"/>
          </p:nvPr>
        </p:nvSpPr>
        <p:spPr>
          <a:xfrm>
            <a:off x="849705" y="1506390"/>
            <a:ext cx="7920991" cy="1572260"/>
          </a:xfrm>
        </p:spPr>
        <p:txBody>
          <a:bodyPr/>
          <a:lstStyle/>
          <a:p>
            <a:r>
              <a:rPr lang="en-US" altLang="en-US" dirty="0"/>
              <a:t>Management approval screen for authorized approvers, showing approval audit trails </a:t>
            </a:r>
          </a:p>
        </p:txBody>
      </p:sp>
      <p:sp>
        <p:nvSpPr>
          <p:cNvPr id="2" name="Slide Number Placeholder 1">
            <a:extLst>
              <a:ext uri="{FF2B5EF4-FFF2-40B4-BE49-F238E27FC236}">
                <a16:creationId xmlns:a16="http://schemas.microsoft.com/office/drawing/2014/main" id="{DFA87A62-6E90-BF49-1A04-0A5B7616333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4" name="Footer Placeholder 3">
            <a:extLst>
              <a:ext uri="{FF2B5EF4-FFF2-40B4-BE49-F238E27FC236}">
                <a16:creationId xmlns:a16="http://schemas.microsoft.com/office/drawing/2014/main" id="{6DAEE039-CE79-0C85-82AB-4158F40210FF}"/>
              </a:ext>
            </a:extLst>
          </p:cNvPr>
          <p:cNvSpPr>
            <a:spLocks noGrp="1"/>
          </p:cNvSpPr>
          <p:nvPr>
            <p:ph type="ftr" sz="quarter" idx="11"/>
          </p:nvPr>
        </p:nvSpPr>
        <p:spPr/>
        <p:txBody>
          <a:bodyPr/>
          <a:lstStyle/>
          <a:p>
            <a:r>
              <a:rPr lang="en-US" sz="1200"/>
              <a:t>Uplift Education | School Finance Productivity</a:t>
            </a:r>
            <a:endParaRPr lang="en-US" sz="1200" dirty="0"/>
          </a:p>
        </p:txBody>
      </p:sp>
      <p:pic>
        <p:nvPicPr>
          <p:cNvPr id="6" name="Picture 5" descr="Graphical user interface, text, application, email&#10;&#10;Description automatically generated">
            <a:extLst>
              <a:ext uri="{FF2B5EF4-FFF2-40B4-BE49-F238E27FC236}">
                <a16:creationId xmlns:a16="http://schemas.microsoft.com/office/drawing/2014/main" id="{C3EE5012-27B7-4E00-4DCE-48114568D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69" y="2600960"/>
            <a:ext cx="8194812" cy="242985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2D47CD37-43CC-4FB8-A4D5-CDE4A5A69B7E}"/>
              </a:ext>
            </a:extLst>
          </p:cNvPr>
          <p:cNvSpPr>
            <a:spLocks noChangeArrowheads="1"/>
          </p:cNvSpPr>
          <p:nvPr/>
        </p:nvSpPr>
        <p:spPr bwMode="auto">
          <a:xfrm>
            <a:off x="3321050" y="1692275"/>
            <a:ext cx="29591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11287806" algn="ctr" rotWithShape="0">
                    <a:schemeClr val="bg2"/>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6900">
                <a:solidFill>
                  <a:schemeClr val="hlink"/>
                </a:solidFill>
              </a:rPr>
              <a:t>4</a:t>
            </a:r>
          </a:p>
        </p:txBody>
      </p:sp>
      <p:sp>
        <p:nvSpPr>
          <p:cNvPr id="3" name="Title 2">
            <a:extLst>
              <a:ext uri="{FF2B5EF4-FFF2-40B4-BE49-F238E27FC236}">
                <a16:creationId xmlns:a16="http://schemas.microsoft.com/office/drawing/2014/main" id="{C1FDDA8A-F8CD-BB12-09EC-C27871878EBD}"/>
              </a:ext>
            </a:extLst>
          </p:cNvPr>
          <p:cNvSpPr>
            <a:spLocks noGrp="1"/>
          </p:cNvSpPr>
          <p:nvPr>
            <p:ph type="title"/>
          </p:nvPr>
        </p:nvSpPr>
        <p:spPr>
          <a:xfrm>
            <a:off x="1092136" y="4143375"/>
            <a:ext cx="7416927" cy="1371600"/>
          </a:xfrm>
        </p:spPr>
        <p:txBody>
          <a:bodyPr/>
          <a:lstStyle/>
          <a:p>
            <a:pPr algn="ctr"/>
            <a:r>
              <a:rPr lang="en-US" altLang="en-US" sz="7200" dirty="0">
                <a:latin typeface="+mn-lt"/>
              </a:rPr>
              <a:t>SFP Offer</a:t>
            </a:r>
            <a:endParaRPr lang="en-US" dirty="0"/>
          </a:p>
        </p:txBody>
      </p:sp>
      <p:sp>
        <p:nvSpPr>
          <p:cNvPr id="2" name="Slide Number Placeholder 1">
            <a:extLst>
              <a:ext uri="{FF2B5EF4-FFF2-40B4-BE49-F238E27FC236}">
                <a16:creationId xmlns:a16="http://schemas.microsoft.com/office/drawing/2014/main" id="{61D0E714-CA89-7856-3B6F-74D93AF1744F}"/>
              </a:ext>
            </a:extLst>
          </p:cNvPr>
          <p:cNvSpPr>
            <a:spLocks noGrp="1"/>
          </p:cNvSpPr>
          <p:nvPr>
            <p:ph type="sldNum" sz="quarter" idx="12"/>
          </p:nvPr>
        </p:nvSpPr>
        <p:spPr>
          <a:xfrm>
            <a:off x="8863108" y="6583681"/>
            <a:ext cx="720090" cy="633307"/>
          </a:xfrm>
        </p:spPr>
        <p:txBody>
          <a:bodyPr/>
          <a:lstStyle/>
          <a:p>
            <a:fld id="{D57F1E4F-1CFF-5643-939E-217C01CDF565}" type="slidenum">
              <a:rPr lang="en-US" smtClean="0"/>
              <a:pPr/>
              <a:t>24</a:t>
            </a:fld>
            <a:endParaRPr lang="en-US" dirty="0"/>
          </a:p>
        </p:txBody>
      </p:sp>
      <p:sp>
        <p:nvSpPr>
          <p:cNvPr id="6" name="Footer Placeholder 5">
            <a:extLst>
              <a:ext uri="{FF2B5EF4-FFF2-40B4-BE49-F238E27FC236}">
                <a16:creationId xmlns:a16="http://schemas.microsoft.com/office/drawing/2014/main" id="{982690FD-E808-15DA-5891-4706CCAB3ECF}"/>
              </a:ext>
            </a:extLst>
          </p:cNvPr>
          <p:cNvSpPr>
            <a:spLocks noGrp="1"/>
          </p:cNvSpPr>
          <p:nvPr>
            <p:ph type="ftr" sz="quarter" idx="11"/>
          </p:nvPr>
        </p:nvSpPr>
        <p:spPr>
          <a:xfrm rot="16200000">
            <a:off x="7313073" y="4367272"/>
            <a:ext cx="3820160" cy="287536"/>
          </a:xfrm>
        </p:spPr>
        <p:txBody>
          <a:bodyPr/>
          <a:lstStyle/>
          <a:p>
            <a:r>
              <a:rPr lang="en-US" sz="1200" dirty="0"/>
              <a:t>Uplift Education | School Finance Productivity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3" name="Rectangle 29708">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111" y="0"/>
            <a:ext cx="720090" cy="731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9700" name="Picture 29699" descr="Calculator, pen, compass, money and a paper with graphs printed on it">
            <a:extLst>
              <a:ext uri="{FF2B5EF4-FFF2-40B4-BE49-F238E27FC236}">
                <a16:creationId xmlns:a16="http://schemas.microsoft.com/office/drawing/2014/main" id="{C18AE2D7-6896-27FF-8CB8-44CE9920EDFE}"/>
              </a:ext>
            </a:extLst>
          </p:cNvPr>
          <p:cNvPicPr>
            <a:picLocks noChangeAspect="1"/>
          </p:cNvPicPr>
          <p:nvPr/>
        </p:nvPicPr>
        <p:blipFill rotWithShape="1">
          <a:blip r:embed="rId2"/>
          <a:srcRect l="15090" r="11663" b="-2"/>
          <a:stretch/>
        </p:blipFill>
        <p:spPr>
          <a:xfrm>
            <a:off x="20" y="10"/>
            <a:ext cx="8893091" cy="7315190"/>
          </a:xfrm>
          <a:prstGeom prst="rect">
            <a:avLst/>
          </a:prstGeom>
        </p:spPr>
      </p:pic>
      <p:sp>
        <p:nvSpPr>
          <p:cNvPr id="29714" name="Rectangle 297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3091" y="0"/>
            <a:ext cx="6093020" cy="73152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9698" name="Rectangle 2">
            <a:extLst>
              <a:ext uri="{FF2B5EF4-FFF2-40B4-BE49-F238E27FC236}">
                <a16:creationId xmlns:a16="http://schemas.microsoft.com/office/drawing/2014/main" id="{0443D7A9-8356-437E-BAF5-710B17D3F6B2}"/>
              </a:ext>
            </a:extLst>
          </p:cNvPr>
          <p:cNvSpPr>
            <a:spLocks noGrp="1" noChangeArrowheads="1"/>
          </p:cNvSpPr>
          <p:nvPr>
            <p:ph type="title"/>
          </p:nvPr>
        </p:nvSpPr>
        <p:spPr>
          <a:xfrm>
            <a:off x="3190075" y="390141"/>
            <a:ext cx="5342604" cy="1950720"/>
          </a:xfrm>
        </p:spPr>
        <p:txBody>
          <a:bodyPr vert="horz" lIns="91440" tIns="45720" rIns="91440" bIns="45720" rtlCol="0" anchor="b">
            <a:normAutofit/>
          </a:bodyPr>
          <a:lstStyle/>
          <a:p>
            <a:pPr defTabSz="914400"/>
            <a:r>
              <a:rPr lang="en-US" altLang="en-US" sz="4400" spc="-50"/>
              <a:t>SFP Offers </a:t>
            </a:r>
          </a:p>
        </p:txBody>
      </p:sp>
      <p:sp>
        <p:nvSpPr>
          <p:cNvPr id="3" name="Content Placeholder 2">
            <a:extLst>
              <a:ext uri="{FF2B5EF4-FFF2-40B4-BE49-F238E27FC236}">
                <a16:creationId xmlns:a16="http://schemas.microsoft.com/office/drawing/2014/main" id="{54EF210B-B2B0-C9D7-3EC9-38CCE6E6B3E2}"/>
              </a:ext>
            </a:extLst>
          </p:cNvPr>
          <p:cNvSpPr>
            <a:spLocks noGrp="1"/>
          </p:cNvSpPr>
          <p:nvPr>
            <p:ph idx="1"/>
          </p:nvPr>
        </p:nvSpPr>
        <p:spPr>
          <a:xfrm>
            <a:off x="3190075" y="2684043"/>
            <a:ext cx="5342604" cy="3928423"/>
          </a:xfrm>
        </p:spPr>
        <p:txBody>
          <a:bodyPr vert="horz" lIns="91440" tIns="45720" rIns="91440" bIns="45720" rtlCol="0">
            <a:normAutofit/>
          </a:bodyPr>
          <a:lstStyle/>
          <a:p>
            <a:pPr marL="381000" indent="-182880" defTabSz="914400">
              <a:spcBef>
                <a:spcPts val="1200"/>
              </a:spcBef>
            </a:pPr>
            <a:r>
              <a:rPr lang="en-US" altLang="en-US" sz="1600" b="0"/>
              <a:t>SFP is confident that it can help improve the accuracy, efficiency and timeliness of your current bank reconciliation process </a:t>
            </a:r>
          </a:p>
          <a:p>
            <a:pPr marL="381000" indent="-182880" defTabSz="914400">
              <a:spcBef>
                <a:spcPts val="1200"/>
              </a:spcBef>
            </a:pPr>
            <a:r>
              <a:rPr lang="en-US" altLang="en-US" sz="1600" b="0"/>
              <a:t>SFP offers a 3-month trial. If you do not see values, there will be no cost to you.</a:t>
            </a:r>
          </a:p>
          <a:p>
            <a:pPr marL="381000" indent="-182880" defTabSz="914400">
              <a:spcBef>
                <a:spcPts val="1200"/>
              </a:spcBef>
            </a:pPr>
            <a:r>
              <a:rPr lang="en-US" altLang="en-US" sz="1600" b="0"/>
              <a:t>SFP has the brochure available to describe the Bank reconciliation application and the free trial</a:t>
            </a:r>
          </a:p>
          <a:p>
            <a:pPr marL="381000" indent="-182880" defTabSz="914400">
              <a:spcBef>
                <a:spcPts val="1200"/>
              </a:spcBef>
            </a:pPr>
            <a:r>
              <a:rPr lang="en-US" altLang="en-US" sz="1600" b="0"/>
              <a:t>SFP wants to gain your trust on our productivity beliefs.  SFP believes we can help improve productivity and efficiency on other productivity processes.</a:t>
            </a:r>
          </a:p>
          <a:p>
            <a:pPr marL="381000" indent="-182880" defTabSz="914400">
              <a:spcBef>
                <a:spcPts val="1200"/>
              </a:spcBef>
            </a:pPr>
            <a:r>
              <a:rPr lang="en-US" altLang="en-US" sz="1600" b="0"/>
              <a:t>If you have questions or want to know more, please contact us for a demo.</a:t>
            </a:r>
            <a:endParaRPr lang="en-US" sz="1600"/>
          </a:p>
        </p:txBody>
      </p:sp>
      <p:sp>
        <p:nvSpPr>
          <p:cNvPr id="4" name="Footer Placeholder 3">
            <a:extLst>
              <a:ext uri="{FF2B5EF4-FFF2-40B4-BE49-F238E27FC236}">
                <a16:creationId xmlns:a16="http://schemas.microsoft.com/office/drawing/2014/main" id="{2CEF79AC-2515-C60B-5ABC-257CF1ECCCC2}"/>
              </a:ext>
            </a:extLst>
          </p:cNvPr>
          <p:cNvSpPr>
            <a:spLocks noGrp="1"/>
          </p:cNvSpPr>
          <p:nvPr>
            <p:ph type="ftr" sz="quarter" idx="11"/>
          </p:nvPr>
        </p:nvSpPr>
        <p:spPr>
          <a:xfrm rot="16200000">
            <a:off x="7416499" y="3889825"/>
            <a:ext cx="3673315" cy="389466"/>
          </a:xfrm>
        </p:spPr>
        <p:txBody>
          <a:bodyPr vert="horz" lIns="91440" tIns="45720" rIns="91440" bIns="45720" rtlCol="0" anchor="ctr">
            <a:normAutofit/>
          </a:bodyPr>
          <a:lstStyle/>
          <a:p>
            <a:pPr defTabSz="914400">
              <a:lnSpc>
                <a:spcPct val="90000"/>
              </a:lnSpc>
              <a:spcAft>
                <a:spcPts val="600"/>
              </a:spcAft>
            </a:pPr>
            <a:r>
              <a:rPr lang="en-US" sz="1200" kern="1200" dirty="0">
                <a:solidFill>
                  <a:schemeClr val="tx2">
                    <a:lumMod val="20000"/>
                    <a:lumOff val="80000"/>
                  </a:schemeClr>
                </a:solidFill>
                <a:latin typeface="+mn-lt"/>
                <a:ea typeface="+mn-ea"/>
                <a:cs typeface="+mn-cs"/>
              </a:rPr>
              <a:t>Uplift Education | School Finance Productivity</a:t>
            </a:r>
          </a:p>
        </p:txBody>
      </p:sp>
      <p:sp>
        <p:nvSpPr>
          <p:cNvPr id="2" name="Slide Number Placeholder 1">
            <a:extLst>
              <a:ext uri="{FF2B5EF4-FFF2-40B4-BE49-F238E27FC236}">
                <a16:creationId xmlns:a16="http://schemas.microsoft.com/office/drawing/2014/main" id="{021A3778-5ECE-4C31-F5E1-602B451785EA}"/>
              </a:ext>
            </a:extLst>
          </p:cNvPr>
          <p:cNvSpPr>
            <a:spLocks noGrp="1"/>
          </p:cNvSpPr>
          <p:nvPr>
            <p:ph type="sldNum" sz="quarter" idx="12"/>
          </p:nvPr>
        </p:nvSpPr>
        <p:spPr>
          <a:xfrm>
            <a:off x="8893111" y="6583680"/>
            <a:ext cx="720090" cy="633306"/>
          </a:xfrm>
        </p:spPr>
        <p:txBody>
          <a:bodyPr vert="horz" lIns="45720" tIns="45720" rIns="45720" bIns="45720" rtlCol="0" anchor="ctr">
            <a:normAutofit/>
          </a:bodyPr>
          <a:lstStyle/>
          <a:p>
            <a:pPr defTabSz="914400">
              <a:lnSpc>
                <a:spcPct val="90000"/>
              </a:lnSpc>
              <a:spcAft>
                <a:spcPts val="600"/>
              </a:spcAft>
            </a:pPr>
            <a:fld id="{D57F1E4F-1CFF-5643-939E-217C01CDF565}" type="slidenum">
              <a:rPr lang="en-US" sz="3600" smtClean="0"/>
              <a:pPr defTabSz="914400">
                <a:lnSpc>
                  <a:spcPct val="90000"/>
                </a:lnSpc>
                <a:spcAft>
                  <a:spcPts val="600"/>
                </a:spcAft>
              </a:pPr>
              <a:t>25</a:t>
            </a:fld>
            <a:endParaRPr lang="en-US" sz="36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1" name="Rectangle 30740">
            <a:extLst>
              <a:ext uri="{FF2B5EF4-FFF2-40B4-BE49-F238E27FC236}">
                <a16:creationId xmlns:a16="http://schemas.microsoft.com/office/drawing/2014/main" id="{594710DA-1DB4-42E4-845A-4625DA80D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111" y="0"/>
            <a:ext cx="720090" cy="731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743" name="Rectangle 30742">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012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43F60D91-3B6E-468C-9CFD-0CE608A62F7C}"/>
              </a:ext>
            </a:extLst>
          </p:cNvPr>
          <p:cNvSpPr>
            <a:spLocks noGrp="1" noChangeArrowheads="1"/>
          </p:cNvSpPr>
          <p:nvPr>
            <p:ph type="title"/>
          </p:nvPr>
        </p:nvSpPr>
        <p:spPr>
          <a:xfrm>
            <a:off x="993724" y="390144"/>
            <a:ext cx="7632954" cy="1413932"/>
          </a:xfrm>
        </p:spPr>
        <p:txBody>
          <a:bodyPr vert="horz" lIns="91440" tIns="45720" rIns="91440" bIns="45720" rtlCol="0" anchor="b">
            <a:normAutofit/>
          </a:bodyPr>
          <a:lstStyle/>
          <a:p>
            <a:pPr defTabSz="914400"/>
            <a:r>
              <a:rPr lang="en-US" altLang="en-US" sz="4400" spc="-50"/>
              <a:t>About SFP</a:t>
            </a:r>
          </a:p>
        </p:txBody>
      </p:sp>
      <p:sp>
        <p:nvSpPr>
          <p:cNvPr id="3" name="Content Placeholder 2">
            <a:extLst>
              <a:ext uri="{FF2B5EF4-FFF2-40B4-BE49-F238E27FC236}">
                <a16:creationId xmlns:a16="http://schemas.microsoft.com/office/drawing/2014/main" id="{AF107FAC-C892-A5CD-921B-A24395EB41C6}"/>
              </a:ext>
            </a:extLst>
          </p:cNvPr>
          <p:cNvSpPr>
            <a:spLocks noGrp="1"/>
          </p:cNvSpPr>
          <p:nvPr>
            <p:ph idx="1"/>
          </p:nvPr>
        </p:nvSpPr>
        <p:spPr>
          <a:xfrm>
            <a:off x="993724" y="1950720"/>
            <a:ext cx="7521626" cy="4641426"/>
          </a:xfrm>
        </p:spPr>
        <p:txBody>
          <a:bodyPr vert="horz" lIns="91440" tIns="45720" rIns="91440" bIns="45720" rtlCol="0">
            <a:normAutofit/>
          </a:bodyPr>
          <a:lstStyle/>
          <a:p>
            <a:pPr marL="381000" indent="-182880" defTabSz="914400">
              <a:spcBef>
                <a:spcPts val="1200"/>
              </a:spcBef>
            </a:pPr>
            <a:r>
              <a:rPr lang="en-US" altLang="en-US" sz="1400" b="0" dirty="0"/>
              <a:t>School Finance Productivity (SFP) is a division of Mindsphere Technology Group (MSTG)</a:t>
            </a:r>
          </a:p>
          <a:p>
            <a:pPr marL="381000" indent="-182880" defTabSz="914400">
              <a:spcBef>
                <a:spcPts val="1200"/>
              </a:spcBef>
            </a:pPr>
            <a:r>
              <a:rPr lang="en-US" altLang="en-US" sz="1400" b="0" dirty="0"/>
              <a:t>SFP is lead by Paul King. Mr. King has served in the public education financial operations of public and non-profit entities in Texas since 1985, holding positions from Director of Finance to Assistant Superintendent for Business and Chief Financial Officer during his career. </a:t>
            </a:r>
          </a:p>
          <a:p>
            <a:pPr marL="381000" indent="-182880" defTabSz="914400">
              <a:spcBef>
                <a:spcPts val="1200"/>
              </a:spcBef>
            </a:pPr>
            <a:r>
              <a:rPr lang="en-US" altLang="en-US" sz="1400" b="0" dirty="0"/>
              <a:t>SFP provides accounting and finance consulting services to many Texas Charter Schools. Currently, SFP servers as the CFO for four Texas Charter Schools.</a:t>
            </a:r>
          </a:p>
          <a:p>
            <a:pPr marL="381000" indent="-182880" defTabSz="914400">
              <a:spcBef>
                <a:spcPts val="1200"/>
              </a:spcBef>
            </a:pPr>
            <a:r>
              <a:rPr lang="en-US" altLang="en-US" sz="1400" b="0" dirty="0"/>
              <a:t>SFP productivity tools are used in different ISDs and Charter Schools.  Example: Leander ISD (since 2004), San Antonio ISD (since 2009) and Texan Can Academy (since 2008).</a:t>
            </a:r>
          </a:p>
          <a:p>
            <a:pPr marL="381000" indent="-182880" defTabSz="914400">
              <a:spcBef>
                <a:spcPts val="1200"/>
              </a:spcBef>
            </a:pPr>
            <a:r>
              <a:rPr lang="en-US" altLang="en-US" sz="1400" b="0" dirty="0"/>
              <a:t>MSTG was formed in 2001 by Hinson Chan, CPA.  Hinson has over thirty years of experience in accounting process management, auditing and business application development in the oil/gas, manufacturing, retails, airline and education industry.</a:t>
            </a:r>
          </a:p>
          <a:p>
            <a:pPr marL="381000" indent="-182880" defTabSz="914400">
              <a:spcBef>
                <a:spcPts val="1200"/>
              </a:spcBef>
            </a:pPr>
            <a:r>
              <a:rPr lang="en-US" altLang="en-US" sz="1400" b="0" dirty="0"/>
              <a:t>MSTG focuses on developing accounting productivity applications in the Texas Education industry.  It also provides consulting services for accounting data integration and analysis.</a:t>
            </a:r>
          </a:p>
          <a:p>
            <a:pPr marL="381000" indent="-182880" defTabSz="914400">
              <a:spcBef>
                <a:spcPct val="30000"/>
              </a:spcBef>
            </a:pPr>
            <a:endParaRPr lang="en-US" altLang="en-US" sz="1400" b="0" dirty="0"/>
          </a:p>
          <a:p>
            <a:pPr marL="381000" indent="-182880" defTabSz="914400">
              <a:spcBef>
                <a:spcPct val="30000"/>
              </a:spcBef>
            </a:pPr>
            <a:endParaRPr lang="en-US" altLang="en-US" sz="1400" b="0" dirty="0"/>
          </a:p>
          <a:p>
            <a:pPr marL="381000" indent="-182880" defTabSz="914400">
              <a:spcBef>
                <a:spcPct val="30000"/>
              </a:spcBef>
            </a:pPr>
            <a:endParaRPr lang="en-US" altLang="en-US" sz="1400" b="0" dirty="0"/>
          </a:p>
          <a:p>
            <a:pPr indent="-182880" defTabSz="914400"/>
            <a:endParaRPr lang="en-US" sz="1400" dirty="0"/>
          </a:p>
        </p:txBody>
      </p:sp>
      <p:sp>
        <p:nvSpPr>
          <p:cNvPr id="30745" name="Rectangle 30744">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1110" y="0"/>
            <a:ext cx="720090" cy="731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C38BDFC8-91F0-10E5-2D1B-AC7473E30B64}"/>
              </a:ext>
            </a:extLst>
          </p:cNvPr>
          <p:cNvSpPr>
            <a:spLocks noGrp="1"/>
          </p:cNvSpPr>
          <p:nvPr>
            <p:ph type="ftr" sz="quarter" idx="11"/>
          </p:nvPr>
        </p:nvSpPr>
        <p:spPr>
          <a:xfrm rot="16200000">
            <a:off x="7421262" y="3894587"/>
            <a:ext cx="3663790" cy="389466"/>
          </a:xfrm>
        </p:spPr>
        <p:txBody>
          <a:bodyPr vert="horz" lIns="91440" tIns="45720" rIns="91440" bIns="45720" rtlCol="0" anchor="ctr">
            <a:normAutofit/>
          </a:bodyPr>
          <a:lstStyle/>
          <a:p>
            <a:pPr>
              <a:lnSpc>
                <a:spcPct val="90000"/>
              </a:lnSpc>
              <a:spcAft>
                <a:spcPts val="600"/>
              </a:spcAft>
            </a:pPr>
            <a:r>
              <a:rPr lang="en-US" sz="1200" dirty="0">
                <a:solidFill>
                  <a:schemeClr val="tx1">
                    <a:alpha val="70000"/>
                  </a:schemeClr>
                </a:solidFill>
              </a:rPr>
              <a:t>Uplift Education | School Finance Productivity</a:t>
            </a:r>
          </a:p>
        </p:txBody>
      </p:sp>
      <p:sp>
        <p:nvSpPr>
          <p:cNvPr id="2" name="Slide Number Placeholder 1">
            <a:extLst>
              <a:ext uri="{FF2B5EF4-FFF2-40B4-BE49-F238E27FC236}">
                <a16:creationId xmlns:a16="http://schemas.microsoft.com/office/drawing/2014/main" id="{FD86C57E-AB1C-F4F1-DBA4-AAFACBB01EFF}"/>
              </a:ext>
            </a:extLst>
          </p:cNvPr>
          <p:cNvSpPr>
            <a:spLocks noGrp="1"/>
          </p:cNvSpPr>
          <p:nvPr>
            <p:ph type="sldNum" sz="quarter" idx="12"/>
          </p:nvPr>
        </p:nvSpPr>
        <p:spPr>
          <a:xfrm>
            <a:off x="8893111" y="6583680"/>
            <a:ext cx="720090" cy="633306"/>
          </a:xfrm>
        </p:spPr>
        <p:txBody>
          <a:bodyPr vert="horz" lIns="45720" tIns="45720" rIns="45720" bIns="45720" rtlCol="0" anchor="ctr">
            <a:normAutofit/>
          </a:bodyPr>
          <a:lstStyle/>
          <a:p>
            <a:pPr>
              <a:lnSpc>
                <a:spcPct val="90000"/>
              </a:lnSpc>
              <a:spcAft>
                <a:spcPts val="600"/>
              </a:spcAft>
            </a:pPr>
            <a:fld id="{D57F1E4F-1CFF-5643-939E-217C01CDF565}" type="slidenum">
              <a:rPr lang="en-US" sz="3600">
                <a:solidFill>
                  <a:schemeClr val="tx1">
                    <a:alpha val="70000"/>
                  </a:schemeClr>
                </a:solidFill>
              </a:rPr>
              <a:pPr>
                <a:lnSpc>
                  <a:spcPct val="90000"/>
                </a:lnSpc>
                <a:spcAft>
                  <a:spcPts val="600"/>
                </a:spcAft>
              </a:pPr>
              <a:t>26</a:t>
            </a:fld>
            <a:endParaRPr lang="en-US" sz="3600">
              <a:solidFill>
                <a:schemeClr val="tx1">
                  <a:alpha val="70000"/>
                </a:schemeClr>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633C4CC-AD83-4189-8E82-2800D79AED72}"/>
              </a:ext>
            </a:extLst>
          </p:cNvPr>
          <p:cNvSpPr>
            <a:spLocks noChangeArrowheads="1"/>
          </p:cNvSpPr>
          <p:nvPr/>
        </p:nvSpPr>
        <p:spPr bwMode="auto">
          <a:xfrm>
            <a:off x="3321050" y="1692275"/>
            <a:ext cx="29591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11287806" algn="ctr" rotWithShape="0">
                    <a:schemeClr val="bg2"/>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6900" dirty="0">
                <a:solidFill>
                  <a:schemeClr val="hlink"/>
                </a:solidFill>
              </a:rPr>
              <a:t>5</a:t>
            </a:r>
          </a:p>
        </p:txBody>
      </p:sp>
      <p:sp>
        <p:nvSpPr>
          <p:cNvPr id="8" name="Title 7">
            <a:extLst>
              <a:ext uri="{FF2B5EF4-FFF2-40B4-BE49-F238E27FC236}">
                <a16:creationId xmlns:a16="http://schemas.microsoft.com/office/drawing/2014/main" id="{339F322C-BB2E-CC77-D6F7-A1BFD46B75EA}"/>
              </a:ext>
            </a:extLst>
          </p:cNvPr>
          <p:cNvSpPr>
            <a:spLocks noGrp="1"/>
          </p:cNvSpPr>
          <p:nvPr>
            <p:ph type="title"/>
          </p:nvPr>
        </p:nvSpPr>
        <p:spPr>
          <a:xfrm>
            <a:off x="1092136" y="4552950"/>
            <a:ext cx="7416927" cy="2794038"/>
          </a:xfrm>
        </p:spPr>
        <p:txBody>
          <a:bodyPr>
            <a:normAutofit/>
          </a:bodyPr>
          <a:lstStyle/>
          <a:p>
            <a:pPr algn="ctr"/>
            <a:r>
              <a:rPr lang="en-US" altLang="en-US" sz="7200" dirty="0">
                <a:latin typeface="+mn-lt"/>
              </a:rPr>
              <a:t>Questions and Answers</a:t>
            </a:r>
            <a:br>
              <a:rPr lang="en-US" altLang="en-US" sz="7200" dirty="0">
                <a:solidFill>
                  <a:srgbClr val="F96F07"/>
                </a:solidFill>
                <a:latin typeface="+mn-lt"/>
              </a:rPr>
            </a:br>
            <a:endParaRPr lang="en-US" dirty="0"/>
          </a:p>
        </p:txBody>
      </p:sp>
      <p:sp>
        <p:nvSpPr>
          <p:cNvPr id="2" name="Slide Number Placeholder 1">
            <a:extLst>
              <a:ext uri="{FF2B5EF4-FFF2-40B4-BE49-F238E27FC236}">
                <a16:creationId xmlns:a16="http://schemas.microsoft.com/office/drawing/2014/main" id="{60BB6739-179F-D886-9A5B-847ADE5C9296}"/>
              </a:ext>
            </a:extLst>
          </p:cNvPr>
          <p:cNvSpPr>
            <a:spLocks noGrp="1"/>
          </p:cNvSpPr>
          <p:nvPr>
            <p:ph type="sldNum" sz="quarter" idx="12"/>
          </p:nvPr>
        </p:nvSpPr>
        <p:spPr>
          <a:xfrm>
            <a:off x="8863108" y="6583681"/>
            <a:ext cx="720090" cy="633307"/>
          </a:xfrm>
        </p:spPr>
        <p:txBody>
          <a:bodyPr/>
          <a:lstStyle/>
          <a:p>
            <a:fld id="{D57F1E4F-1CFF-5643-939E-217C01CDF565}" type="slidenum">
              <a:rPr lang="en-US" smtClean="0"/>
              <a:pPr/>
              <a:t>27</a:t>
            </a:fld>
            <a:endParaRPr lang="en-US" dirty="0"/>
          </a:p>
        </p:txBody>
      </p:sp>
      <p:sp>
        <p:nvSpPr>
          <p:cNvPr id="11" name="Footer Placeholder 10">
            <a:extLst>
              <a:ext uri="{FF2B5EF4-FFF2-40B4-BE49-F238E27FC236}">
                <a16:creationId xmlns:a16="http://schemas.microsoft.com/office/drawing/2014/main" id="{F7910196-63D6-138C-D6C1-14DBE1A50E43}"/>
              </a:ext>
            </a:extLst>
          </p:cNvPr>
          <p:cNvSpPr>
            <a:spLocks noGrp="1"/>
          </p:cNvSpPr>
          <p:nvPr>
            <p:ph type="ftr" sz="quarter" idx="11"/>
          </p:nvPr>
        </p:nvSpPr>
        <p:spPr>
          <a:xfrm rot="16200000">
            <a:off x="7313073" y="4367272"/>
            <a:ext cx="3820160" cy="287536"/>
          </a:xfrm>
        </p:spPr>
        <p:txBody>
          <a:bodyPr/>
          <a:lstStyle/>
          <a:p>
            <a:r>
              <a:rPr lang="en-US" sz="1200"/>
              <a:t>Uplift Education | School Finance Productivity</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2445491F-5C7E-4BD6-95C6-00AD3CE987D6}"/>
              </a:ext>
            </a:extLst>
          </p:cNvPr>
          <p:cNvSpPr>
            <a:spLocks noChangeArrowheads="1"/>
          </p:cNvSpPr>
          <p:nvPr/>
        </p:nvSpPr>
        <p:spPr bwMode="auto">
          <a:xfrm>
            <a:off x="3321050" y="1165225"/>
            <a:ext cx="29591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11287806" algn="ctr" rotWithShape="0">
                    <a:schemeClr val="bg2"/>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6900">
                <a:solidFill>
                  <a:schemeClr val="hlink"/>
                </a:solidFill>
              </a:rPr>
              <a:t>1</a:t>
            </a:r>
          </a:p>
        </p:txBody>
      </p:sp>
      <p:sp>
        <p:nvSpPr>
          <p:cNvPr id="3" name="Title 2">
            <a:extLst>
              <a:ext uri="{FF2B5EF4-FFF2-40B4-BE49-F238E27FC236}">
                <a16:creationId xmlns:a16="http://schemas.microsoft.com/office/drawing/2014/main" id="{EE9576F3-0999-7F3E-733C-0C0A5C8188A4}"/>
              </a:ext>
            </a:extLst>
          </p:cNvPr>
          <p:cNvSpPr>
            <a:spLocks noGrp="1"/>
          </p:cNvSpPr>
          <p:nvPr>
            <p:ph type="title"/>
          </p:nvPr>
        </p:nvSpPr>
        <p:spPr>
          <a:xfrm>
            <a:off x="993724" y="809549"/>
            <a:ext cx="7416927" cy="4311091"/>
          </a:xfrm>
        </p:spPr>
        <p:txBody>
          <a:bodyPr/>
          <a:lstStyle/>
          <a:p>
            <a:pPr algn="ctr"/>
            <a:r>
              <a:rPr lang="en-US" dirty="0"/>
              <a:t>Background</a:t>
            </a:r>
          </a:p>
        </p:txBody>
      </p:sp>
      <p:sp>
        <p:nvSpPr>
          <p:cNvPr id="4" name="Subtitle 3">
            <a:extLst>
              <a:ext uri="{FF2B5EF4-FFF2-40B4-BE49-F238E27FC236}">
                <a16:creationId xmlns:a16="http://schemas.microsoft.com/office/drawing/2014/main" id="{2850B350-4967-2487-1653-57173EAB4874}"/>
              </a:ext>
            </a:extLst>
          </p:cNvPr>
          <p:cNvSpPr>
            <a:spLocks noGrp="1"/>
          </p:cNvSpPr>
          <p:nvPr>
            <p:ph type="body" idx="1"/>
          </p:nvPr>
        </p:nvSpPr>
        <p:spPr/>
        <p:txBody>
          <a:bodyPr/>
          <a:lstStyle/>
          <a:p>
            <a:pPr algn="ctr">
              <a:spcBef>
                <a:spcPct val="0"/>
              </a:spcBef>
              <a:buClrTx/>
              <a:buFontTx/>
              <a:buNone/>
            </a:pPr>
            <a:r>
              <a:rPr lang="en-US" altLang="en-US" sz="2400" b="0" dirty="0">
                <a:solidFill>
                  <a:srgbClr val="F96F07"/>
                </a:solidFill>
                <a:latin typeface="+mj-lt"/>
              </a:rPr>
              <a:t>Hinson Chan, CPA</a:t>
            </a:r>
          </a:p>
          <a:p>
            <a:pPr algn="ctr">
              <a:spcBef>
                <a:spcPct val="0"/>
              </a:spcBef>
              <a:buClrTx/>
              <a:buFontTx/>
              <a:buNone/>
            </a:pPr>
            <a:r>
              <a:rPr lang="en-US" altLang="en-US" sz="2400" b="0" dirty="0">
                <a:solidFill>
                  <a:srgbClr val="F96F07"/>
                </a:solidFill>
                <a:latin typeface="+mj-lt"/>
              </a:rPr>
              <a:t>Executive Officer </a:t>
            </a:r>
          </a:p>
          <a:p>
            <a:pPr algn="ctr">
              <a:spcBef>
                <a:spcPct val="0"/>
              </a:spcBef>
              <a:buClrTx/>
              <a:buFontTx/>
              <a:buNone/>
            </a:pPr>
            <a:r>
              <a:rPr lang="en-US" altLang="en-US" sz="2400" b="0" dirty="0">
                <a:solidFill>
                  <a:srgbClr val="F96F07"/>
                </a:solidFill>
                <a:latin typeface="+mj-lt"/>
              </a:rPr>
              <a:t>School Finance Productivity</a:t>
            </a:r>
          </a:p>
          <a:p>
            <a:pPr algn="ctr">
              <a:spcBef>
                <a:spcPct val="0"/>
              </a:spcBef>
              <a:buClrTx/>
              <a:buFontTx/>
              <a:buNone/>
            </a:pPr>
            <a:endParaRPr lang="en-US" altLang="en-US" sz="700" b="0" dirty="0">
              <a:solidFill>
                <a:srgbClr val="F96F07"/>
              </a:solidFill>
              <a:latin typeface="+mj-lt"/>
            </a:endParaRPr>
          </a:p>
          <a:p>
            <a:pPr algn="ctr">
              <a:spcBef>
                <a:spcPct val="0"/>
              </a:spcBef>
              <a:buClrTx/>
              <a:buFontTx/>
              <a:buNone/>
            </a:pPr>
            <a:r>
              <a:rPr lang="en-US" altLang="en-US" sz="1800" b="0" dirty="0">
                <a:solidFill>
                  <a:srgbClr val="F96F07"/>
                </a:solidFill>
                <a:latin typeface="+mj-lt"/>
              </a:rPr>
              <a:t>hchan@mindspheretg.com </a:t>
            </a:r>
          </a:p>
          <a:p>
            <a:endParaRPr lang="en-US" dirty="0"/>
          </a:p>
        </p:txBody>
      </p:sp>
      <p:sp>
        <p:nvSpPr>
          <p:cNvPr id="2" name="Slide Number Placeholder 1">
            <a:extLst>
              <a:ext uri="{FF2B5EF4-FFF2-40B4-BE49-F238E27FC236}">
                <a16:creationId xmlns:a16="http://schemas.microsoft.com/office/drawing/2014/main" id="{D203B0E7-62F4-24DE-111F-6A30D31BB090}"/>
              </a:ext>
            </a:extLst>
          </p:cNvPr>
          <p:cNvSpPr>
            <a:spLocks noGrp="1"/>
          </p:cNvSpPr>
          <p:nvPr>
            <p:ph type="sldNum" sz="quarter" idx="12"/>
          </p:nvPr>
        </p:nvSpPr>
        <p:spPr>
          <a:xfrm>
            <a:off x="8863108" y="6583681"/>
            <a:ext cx="720090" cy="633307"/>
          </a:xfrm>
        </p:spPr>
        <p:txBody>
          <a:bodyPr/>
          <a:lstStyle/>
          <a:p>
            <a:fld id="{D57F1E4F-1CFF-5643-939E-217C01CDF565}" type="slidenum">
              <a:rPr lang="en-US" smtClean="0"/>
              <a:pPr/>
              <a:t>2</a:t>
            </a:fld>
            <a:endParaRPr lang="en-US" dirty="0"/>
          </a:p>
        </p:txBody>
      </p:sp>
      <p:sp>
        <p:nvSpPr>
          <p:cNvPr id="5" name="Footer Placeholder 4">
            <a:extLst>
              <a:ext uri="{FF2B5EF4-FFF2-40B4-BE49-F238E27FC236}">
                <a16:creationId xmlns:a16="http://schemas.microsoft.com/office/drawing/2014/main" id="{08CE0196-315C-2610-5FD1-C63A6E151260}"/>
              </a:ext>
            </a:extLst>
          </p:cNvPr>
          <p:cNvSpPr>
            <a:spLocks noGrp="1"/>
          </p:cNvSpPr>
          <p:nvPr>
            <p:ph type="ftr" sz="quarter" idx="11"/>
          </p:nvPr>
        </p:nvSpPr>
        <p:spPr>
          <a:xfrm rot="16200000">
            <a:off x="7313073" y="4367272"/>
            <a:ext cx="3820160" cy="287536"/>
          </a:xfrm>
        </p:spPr>
        <p:txBody>
          <a:bodyPr/>
          <a:lstStyle/>
          <a:p>
            <a:r>
              <a:rPr lang="en-US" dirty="0"/>
              <a:t>Uplift Education | School Finance </a:t>
            </a:r>
            <a:r>
              <a:rPr lang="en-US" sz="1200" dirty="0"/>
              <a:t>Productivity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594710DA-1DB4-42E4-845A-4625DA80D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111" y="0"/>
            <a:ext cx="720090" cy="731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177" name="Rectangle 7176">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012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66A40727-29C7-43E2-AE04-4626622795DB}"/>
              </a:ext>
            </a:extLst>
          </p:cNvPr>
          <p:cNvSpPr>
            <a:spLocks noGrp="1" noChangeArrowheads="1"/>
          </p:cNvSpPr>
          <p:nvPr>
            <p:ph type="title"/>
          </p:nvPr>
        </p:nvSpPr>
        <p:spPr>
          <a:xfrm>
            <a:off x="993724" y="390144"/>
            <a:ext cx="7632954" cy="1413932"/>
          </a:xfrm>
        </p:spPr>
        <p:txBody>
          <a:bodyPr vert="horz" lIns="91440" tIns="45720" rIns="91440" bIns="45720" rtlCol="0" anchor="b">
            <a:normAutofit/>
          </a:bodyPr>
          <a:lstStyle/>
          <a:p>
            <a:pPr defTabSz="914400"/>
            <a:r>
              <a:rPr lang="en-US" altLang="en-US" sz="4400" spc="-50"/>
              <a:t>SFP Productivity Beliefs</a:t>
            </a:r>
          </a:p>
        </p:txBody>
      </p:sp>
      <p:sp>
        <p:nvSpPr>
          <p:cNvPr id="3" name="Content Placeholder 2">
            <a:extLst>
              <a:ext uri="{FF2B5EF4-FFF2-40B4-BE49-F238E27FC236}">
                <a16:creationId xmlns:a16="http://schemas.microsoft.com/office/drawing/2014/main" id="{B7257189-5426-4C9C-8C3F-CD9BA30341CF}"/>
              </a:ext>
            </a:extLst>
          </p:cNvPr>
          <p:cNvSpPr>
            <a:spLocks noGrp="1"/>
          </p:cNvSpPr>
          <p:nvPr>
            <p:ph idx="1"/>
          </p:nvPr>
        </p:nvSpPr>
        <p:spPr>
          <a:xfrm>
            <a:off x="993724" y="1804076"/>
            <a:ext cx="7470338" cy="4788070"/>
          </a:xfrm>
        </p:spPr>
        <p:txBody>
          <a:bodyPr vert="horz" lIns="91440" tIns="45720" rIns="91440" bIns="45720" rtlCol="0">
            <a:normAutofit fontScale="92500" lnSpcReduction="20000"/>
          </a:bodyPr>
          <a:lstStyle/>
          <a:p>
            <a:pPr indent="-182880" defTabSz="914400">
              <a:spcBef>
                <a:spcPts val="900"/>
              </a:spcBef>
              <a:defRPr/>
            </a:pPr>
            <a:r>
              <a:rPr lang="en-US" sz="1500" b="0" dirty="0"/>
              <a:t>Accounting requires a lot of professional judgement to resolve issues and handle unique scenario specified to our customers. Accounting also has many repetitive processes that we will do over and over again daily, monthly or annually.</a:t>
            </a:r>
          </a:p>
          <a:p>
            <a:pPr indent="-182880" defTabSz="914400">
              <a:spcBef>
                <a:spcPts val="900"/>
              </a:spcBef>
              <a:defRPr/>
            </a:pPr>
            <a:r>
              <a:rPr lang="en-US" sz="1500" b="0" dirty="0"/>
              <a:t>We believe that we can:</a:t>
            </a:r>
          </a:p>
          <a:p>
            <a:pPr lvl="1" indent="-182880" defTabSz="914400">
              <a:spcBef>
                <a:spcPts val="600"/>
              </a:spcBef>
              <a:buFont typeface="Wingdings" panose="05000000000000000000" pitchFamily="2" charset="2"/>
              <a:buChar char="v"/>
              <a:defRPr/>
            </a:pPr>
            <a:r>
              <a:rPr lang="en-US" sz="1500" dirty="0"/>
              <a:t>Dissect key repetitive processes based on sound accounting principles and practices</a:t>
            </a:r>
          </a:p>
          <a:p>
            <a:pPr lvl="1" indent="-182880" defTabSz="914400">
              <a:spcBef>
                <a:spcPts val="600"/>
              </a:spcBef>
              <a:buFont typeface="Wingdings" panose="05000000000000000000" pitchFamily="2" charset="2"/>
              <a:buChar char="v"/>
              <a:defRPr/>
            </a:pPr>
            <a:r>
              <a:rPr lang="en-US" sz="1500" dirty="0"/>
              <a:t>Use automation to extract data from Accounting system(s)</a:t>
            </a:r>
          </a:p>
          <a:p>
            <a:pPr lvl="1" indent="-182880" defTabSz="914400">
              <a:spcBef>
                <a:spcPts val="600"/>
              </a:spcBef>
              <a:buFont typeface="Wingdings" panose="05000000000000000000" pitchFamily="2" charset="2"/>
              <a:buChar char="v"/>
              <a:defRPr/>
            </a:pPr>
            <a:r>
              <a:rPr lang="en-US" sz="1500" dirty="0"/>
              <a:t>Use automation to perform rule-based procedures for valid business scenario as if they are done manually by accounting experts</a:t>
            </a:r>
          </a:p>
          <a:p>
            <a:pPr lvl="1" indent="-182880" defTabSz="914400">
              <a:spcBef>
                <a:spcPts val="600"/>
              </a:spcBef>
              <a:buFont typeface="Wingdings" panose="05000000000000000000" pitchFamily="2" charset="2"/>
              <a:buChar char="v"/>
              <a:defRPr/>
            </a:pPr>
            <a:r>
              <a:rPr lang="en-US" sz="1500" dirty="0"/>
              <a:t>Use automation to report transaction exceptions for user resolutions</a:t>
            </a:r>
          </a:p>
          <a:p>
            <a:pPr lvl="1" indent="-182880" defTabSz="914400">
              <a:spcBef>
                <a:spcPts val="600"/>
              </a:spcBef>
              <a:buFont typeface="Wingdings" panose="05000000000000000000" pitchFamily="2" charset="2"/>
              <a:buChar char="v"/>
              <a:defRPr/>
            </a:pPr>
            <a:r>
              <a:rPr lang="en-US" sz="1500" dirty="0"/>
              <a:t>Use automation to report process statuses for management review and approval</a:t>
            </a:r>
          </a:p>
          <a:p>
            <a:pPr indent="-182880" defTabSz="914400">
              <a:spcBef>
                <a:spcPts val="900"/>
              </a:spcBef>
              <a:defRPr/>
            </a:pPr>
            <a:r>
              <a:rPr lang="en-US" sz="1500" b="0" dirty="0"/>
              <a:t>Imagine how your work would change if you just hire a seasoned assistance who does what you want, works fast, works accurately, and does not go to sleep.</a:t>
            </a:r>
          </a:p>
          <a:p>
            <a:pPr indent="-182880" defTabSz="914400">
              <a:spcBef>
                <a:spcPts val="900"/>
              </a:spcBef>
              <a:defRPr/>
            </a:pPr>
            <a:r>
              <a:rPr lang="en-US" sz="1500" b="0" dirty="0"/>
              <a:t>Imagine how your work would change if you have seasoned accounting profession who can discuss issues with you and help you keep up with accounting standard changes.</a:t>
            </a:r>
          </a:p>
          <a:p>
            <a:pPr indent="-182880" defTabSz="914400">
              <a:spcBef>
                <a:spcPts val="900"/>
              </a:spcBef>
              <a:defRPr/>
            </a:pPr>
            <a:r>
              <a:rPr lang="en-US" sz="1500" b="0" dirty="0"/>
              <a:t>Your time will be freed up to manage exceptions, anticipate change, determine improvement opportunities, and cover more areas.</a:t>
            </a:r>
          </a:p>
          <a:p>
            <a:pPr indent="-182880" defTabSz="914400">
              <a:spcBef>
                <a:spcPts val="900"/>
              </a:spcBef>
              <a:defRPr/>
            </a:pPr>
            <a:r>
              <a:rPr lang="en-US" sz="1500" b="0" dirty="0"/>
              <a:t>We should work </a:t>
            </a:r>
            <a:r>
              <a:rPr lang="en-US" sz="1500" b="0" u="sng" dirty="0"/>
              <a:t>smarter</a:t>
            </a:r>
            <a:r>
              <a:rPr lang="en-US" sz="1500" b="0" dirty="0"/>
              <a:t>, not necessarily harder or longer.</a:t>
            </a:r>
          </a:p>
          <a:p>
            <a:pPr marL="0" indent="-182880" algn="ctr" defTabSz="914400">
              <a:spcBef>
                <a:spcPts val="1800"/>
              </a:spcBef>
              <a:buFont typeface="Webdings" panose="05030102010509060703" pitchFamily="18" charset="2"/>
              <a:buNone/>
              <a:defRPr/>
            </a:pPr>
            <a:r>
              <a:rPr lang="en-US" sz="1700" b="1" dirty="0"/>
              <a:t>We are committed on our Productivity Beliefs !!!</a:t>
            </a:r>
          </a:p>
        </p:txBody>
      </p:sp>
      <p:sp>
        <p:nvSpPr>
          <p:cNvPr id="7179" name="Rectangle 7178">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1110" y="0"/>
            <a:ext cx="720090" cy="731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Footer Placeholder 5">
            <a:extLst>
              <a:ext uri="{FF2B5EF4-FFF2-40B4-BE49-F238E27FC236}">
                <a16:creationId xmlns:a16="http://schemas.microsoft.com/office/drawing/2014/main" id="{7047F8C0-0D07-506C-4753-A3F70BB2CCF1}"/>
              </a:ext>
            </a:extLst>
          </p:cNvPr>
          <p:cNvSpPr>
            <a:spLocks noGrp="1"/>
          </p:cNvSpPr>
          <p:nvPr>
            <p:ph type="ftr" sz="quarter" idx="11"/>
          </p:nvPr>
        </p:nvSpPr>
        <p:spPr>
          <a:xfrm rot="16200000">
            <a:off x="7365211" y="3838536"/>
            <a:ext cx="3775892" cy="389466"/>
          </a:xfrm>
        </p:spPr>
        <p:txBody>
          <a:bodyPr vert="horz" lIns="91440" tIns="45720" rIns="91440" bIns="45720" rtlCol="0" anchor="ctr">
            <a:normAutofit/>
          </a:bodyPr>
          <a:lstStyle/>
          <a:p>
            <a:pPr>
              <a:lnSpc>
                <a:spcPct val="90000"/>
              </a:lnSpc>
              <a:spcAft>
                <a:spcPts val="600"/>
              </a:spcAft>
            </a:pPr>
            <a:r>
              <a:rPr lang="en-US" sz="1200" dirty="0">
                <a:solidFill>
                  <a:schemeClr val="tx1">
                    <a:alpha val="70000"/>
                  </a:schemeClr>
                </a:solidFill>
              </a:rPr>
              <a:t>Uplift Education | School Finance Productivity</a:t>
            </a:r>
          </a:p>
        </p:txBody>
      </p:sp>
      <p:sp>
        <p:nvSpPr>
          <p:cNvPr id="7" name="Slide Number Placeholder 1">
            <a:extLst>
              <a:ext uri="{FF2B5EF4-FFF2-40B4-BE49-F238E27FC236}">
                <a16:creationId xmlns:a16="http://schemas.microsoft.com/office/drawing/2014/main" id="{EAD9CF3B-1504-14E2-50D7-D647F013DD04}"/>
              </a:ext>
            </a:extLst>
          </p:cNvPr>
          <p:cNvSpPr>
            <a:spLocks noGrp="1"/>
          </p:cNvSpPr>
          <p:nvPr>
            <p:ph type="sldNum" sz="quarter" idx="12"/>
          </p:nvPr>
        </p:nvSpPr>
        <p:spPr>
          <a:xfrm>
            <a:off x="8893111" y="6583680"/>
            <a:ext cx="720090" cy="633306"/>
          </a:xfrm>
        </p:spPr>
        <p:txBody>
          <a:bodyPr vert="horz" lIns="45720" tIns="45720" rIns="45720" bIns="45720" rtlCol="0" anchor="ctr">
            <a:normAutofit/>
          </a:bodyPr>
          <a:lstStyle/>
          <a:p>
            <a:pPr>
              <a:lnSpc>
                <a:spcPct val="90000"/>
              </a:lnSpc>
              <a:spcAft>
                <a:spcPts val="600"/>
              </a:spcAft>
            </a:pPr>
            <a:fld id="{D57F1E4F-1CFF-5643-939E-217C01CDF565}" type="slidenum">
              <a:rPr lang="en-US" sz="3600">
                <a:solidFill>
                  <a:schemeClr val="tx1">
                    <a:alpha val="70000"/>
                  </a:schemeClr>
                </a:solidFill>
              </a:rPr>
              <a:pPr>
                <a:lnSpc>
                  <a:spcPct val="90000"/>
                </a:lnSpc>
                <a:spcAft>
                  <a:spcPts val="600"/>
                </a:spcAft>
              </a:pPr>
              <a:t>3</a:t>
            </a:fld>
            <a:endParaRPr lang="en-US" sz="3600">
              <a:solidFill>
                <a:schemeClr val="tx1">
                  <a:alpha val="70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5002875-7249-4C0A-A926-48F6B61DAFC3}"/>
              </a:ext>
            </a:extLst>
          </p:cNvPr>
          <p:cNvSpPr>
            <a:spLocks noGrp="1" noChangeArrowheads="1"/>
          </p:cNvSpPr>
          <p:nvPr>
            <p:ph type="title"/>
          </p:nvPr>
        </p:nvSpPr>
        <p:spPr>
          <a:xfrm>
            <a:off x="993724" y="390144"/>
            <a:ext cx="7632954" cy="838581"/>
          </a:xfrm>
        </p:spPr>
        <p:txBody>
          <a:bodyPr/>
          <a:lstStyle/>
          <a:p>
            <a:r>
              <a:rPr lang="en-US" altLang="en-US" dirty="0"/>
              <a:t>Bank Reconciliation</a:t>
            </a:r>
          </a:p>
        </p:txBody>
      </p:sp>
      <p:sp>
        <p:nvSpPr>
          <p:cNvPr id="2" name="Slide Number Placeholder 1">
            <a:extLst>
              <a:ext uri="{FF2B5EF4-FFF2-40B4-BE49-F238E27FC236}">
                <a16:creationId xmlns:a16="http://schemas.microsoft.com/office/drawing/2014/main" id="{0D0C641E-6C26-696C-3B39-FF1A2307EBE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8196" name="Rectangle 1">
            <a:extLst>
              <a:ext uri="{FF2B5EF4-FFF2-40B4-BE49-F238E27FC236}">
                <a16:creationId xmlns:a16="http://schemas.microsoft.com/office/drawing/2014/main" id="{572E5DD6-A183-4BA1-8AC7-E1D9D4B8769E}"/>
              </a:ext>
            </a:extLst>
          </p:cNvPr>
          <p:cNvSpPr>
            <a:spLocks noChangeArrowheads="1"/>
          </p:cNvSpPr>
          <p:nvPr/>
        </p:nvSpPr>
        <p:spPr bwMode="auto">
          <a:xfrm>
            <a:off x="984123" y="1322388"/>
            <a:ext cx="7632954"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defRPr>
            </a:lvl1pPr>
            <a:lvl2pPr marL="709613"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spcBef>
                <a:spcPts val="600"/>
              </a:spcBef>
              <a:defRPr/>
            </a:pPr>
            <a:r>
              <a:rPr lang="en-US" altLang="en-US" dirty="0">
                <a:latin typeface="+mn-lt"/>
              </a:rPr>
              <a:t>The focus of this presentation is on the Bank Reconciliation process.</a:t>
            </a:r>
          </a:p>
          <a:p>
            <a:pPr>
              <a:spcBef>
                <a:spcPts val="600"/>
              </a:spcBef>
              <a:defRPr/>
            </a:pPr>
            <a:endParaRPr lang="en-US" altLang="en-US" dirty="0">
              <a:latin typeface="+mn-lt"/>
            </a:endParaRPr>
          </a:p>
          <a:p>
            <a:pPr>
              <a:spcBef>
                <a:spcPts val="600"/>
              </a:spcBef>
              <a:defRPr/>
            </a:pPr>
            <a:r>
              <a:rPr lang="en-US" altLang="en-US" dirty="0">
                <a:latin typeface="+mn-lt"/>
              </a:rPr>
              <a:t>The following are other SFP productivity application:</a:t>
            </a:r>
          </a:p>
          <a:p>
            <a:pPr lvl="1">
              <a:spcBef>
                <a:spcPts val="1200"/>
              </a:spcBef>
              <a:buFont typeface="Wingdings" panose="05000000000000000000" pitchFamily="2" charset="2"/>
              <a:buChar char="v"/>
              <a:defRPr/>
            </a:pPr>
            <a:r>
              <a:rPr lang="en-US" altLang="en-US" dirty="0">
                <a:latin typeface="+mn-lt"/>
              </a:rPr>
              <a:t>Financial Reporting (Charter Schools, ISD coming soon)</a:t>
            </a:r>
          </a:p>
          <a:p>
            <a:pPr lvl="1">
              <a:spcBef>
                <a:spcPts val="1200"/>
              </a:spcBef>
              <a:buFont typeface="Wingdings" panose="05000000000000000000" pitchFamily="2" charset="2"/>
              <a:buChar char="v"/>
              <a:defRPr/>
            </a:pPr>
            <a:r>
              <a:rPr lang="en-US" altLang="en-US" dirty="0">
                <a:latin typeface="+mn-lt"/>
              </a:rPr>
              <a:t>Payment Authorization &amp; Purchase Requesting</a:t>
            </a:r>
          </a:p>
          <a:p>
            <a:pPr lvl="1">
              <a:spcBef>
                <a:spcPts val="1200"/>
              </a:spcBef>
              <a:buFont typeface="Wingdings" panose="05000000000000000000" pitchFamily="2" charset="2"/>
              <a:buChar char="v"/>
              <a:defRPr/>
            </a:pPr>
            <a:r>
              <a:rPr lang="en-US" altLang="en-US" dirty="0">
                <a:latin typeface="+mn-lt"/>
              </a:rPr>
              <a:t>Payroll Reconciliation</a:t>
            </a:r>
          </a:p>
          <a:p>
            <a:pPr lvl="1">
              <a:spcBef>
                <a:spcPts val="1200"/>
              </a:spcBef>
              <a:buFont typeface="Wingdings" panose="05000000000000000000" pitchFamily="2" charset="2"/>
              <a:buChar char="v"/>
              <a:defRPr/>
            </a:pPr>
            <a:r>
              <a:rPr lang="en-US" altLang="en-US" dirty="0">
                <a:latin typeface="+mn-lt"/>
              </a:rPr>
              <a:t>Work Force Management &amp; Field Trip Ordering with time clock, payroll and leave management</a:t>
            </a:r>
          </a:p>
          <a:p>
            <a:pPr lvl="1">
              <a:spcBef>
                <a:spcPts val="1200"/>
              </a:spcBef>
              <a:buFont typeface="Wingdings" panose="05000000000000000000" pitchFamily="2" charset="2"/>
              <a:buChar char="v"/>
              <a:defRPr/>
            </a:pPr>
            <a:r>
              <a:rPr lang="en-US" altLang="en-US" dirty="0">
                <a:latin typeface="+mn-lt"/>
              </a:rPr>
              <a:t>Charter FIRST - Provide projected scores for proactive management</a:t>
            </a:r>
          </a:p>
          <a:p>
            <a:pPr marL="423863" lvl="1" indent="0">
              <a:spcBef>
                <a:spcPts val="600"/>
              </a:spcBef>
              <a:defRPr/>
            </a:pPr>
            <a:r>
              <a:rPr lang="en-US" altLang="en-US" dirty="0">
                <a:latin typeface="+mn-lt"/>
              </a:rPr>
              <a:t>	(soliciting early adopters)</a:t>
            </a:r>
          </a:p>
          <a:p>
            <a:pPr lvl="1">
              <a:spcBef>
                <a:spcPts val="1200"/>
              </a:spcBef>
              <a:buFont typeface="Wingdings" panose="05000000000000000000" pitchFamily="2" charset="2"/>
              <a:buChar char="v"/>
              <a:defRPr/>
            </a:pPr>
            <a:r>
              <a:rPr lang="en-US" altLang="en-US" dirty="0">
                <a:latin typeface="+mn-lt"/>
              </a:rPr>
              <a:t>Accounting &amp; Finance checkup (coming soon)</a:t>
            </a:r>
          </a:p>
          <a:p>
            <a:pPr lvl="1">
              <a:spcBef>
                <a:spcPts val="1200"/>
              </a:spcBef>
              <a:buFont typeface="Wingdings" panose="05000000000000000000" pitchFamily="2" charset="2"/>
              <a:buChar char="v"/>
              <a:defRPr/>
            </a:pPr>
            <a:endParaRPr lang="en-US" altLang="en-US" dirty="0">
              <a:latin typeface="+mn-lt"/>
            </a:endParaRPr>
          </a:p>
        </p:txBody>
      </p:sp>
      <p:sp>
        <p:nvSpPr>
          <p:cNvPr id="3" name="Footer Placeholder 2">
            <a:extLst>
              <a:ext uri="{FF2B5EF4-FFF2-40B4-BE49-F238E27FC236}">
                <a16:creationId xmlns:a16="http://schemas.microsoft.com/office/drawing/2014/main" id="{14403622-0962-A93A-8CE4-ABDB89BF4C4F}"/>
              </a:ext>
            </a:extLst>
          </p:cNvPr>
          <p:cNvSpPr>
            <a:spLocks noGrp="1"/>
          </p:cNvSpPr>
          <p:nvPr>
            <p:ph type="ftr" sz="quarter" idx="11"/>
          </p:nvPr>
        </p:nvSpPr>
        <p:spPr/>
        <p:txBody>
          <a:bodyPr/>
          <a:lstStyle/>
          <a:p>
            <a:r>
              <a:rPr lang="en-US" dirty="0"/>
              <a:t>Uplift Education | </a:t>
            </a:r>
            <a:r>
              <a:rPr lang="en-US" sz="1200" dirty="0"/>
              <a:t>School</a:t>
            </a:r>
            <a:r>
              <a:rPr lang="en-US" dirty="0"/>
              <a:t> Finance Productivity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535B-2C7C-3A58-02F6-263B0B277AB2}"/>
              </a:ext>
            </a:extLst>
          </p:cNvPr>
          <p:cNvSpPr>
            <a:spLocks noGrp="1"/>
          </p:cNvSpPr>
          <p:nvPr>
            <p:ph type="title"/>
          </p:nvPr>
        </p:nvSpPr>
        <p:spPr>
          <a:xfrm>
            <a:off x="993724" y="390144"/>
            <a:ext cx="7632954" cy="590931"/>
          </a:xfrm>
        </p:spPr>
        <p:txBody>
          <a:bodyPr>
            <a:normAutofit fontScale="90000"/>
          </a:bodyPr>
          <a:lstStyle/>
          <a:p>
            <a:r>
              <a:rPr lang="en-US" dirty="0"/>
              <a:t>Bank Reconciliation</a:t>
            </a:r>
          </a:p>
        </p:txBody>
      </p:sp>
      <p:sp>
        <p:nvSpPr>
          <p:cNvPr id="3" name="Content Placeholder 2">
            <a:extLst>
              <a:ext uri="{FF2B5EF4-FFF2-40B4-BE49-F238E27FC236}">
                <a16:creationId xmlns:a16="http://schemas.microsoft.com/office/drawing/2014/main" id="{36040959-80E3-6095-56D7-646493929EBC}"/>
              </a:ext>
            </a:extLst>
          </p:cNvPr>
          <p:cNvSpPr>
            <a:spLocks noGrp="1"/>
          </p:cNvSpPr>
          <p:nvPr>
            <p:ph idx="1"/>
          </p:nvPr>
        </p:nvSpPr>
        <p:spPr/>
        <p:txBody>
          <a:bodyPr>
            <a:normAutofit/>
          </a:bodyPr>
          <a:lstStyle/>
          <a:p>
            <a:pPr marL="0" algn="l" rtl="0" eaLnBrk="1" fontAlgn="t" latinLnBrk="0" hangingPunct="1">
              <a:spcBef>
                <a:spcPts val="0"/>
              </a:spcBef>
              <a:spcAft>
                <a:spcPts val="0"/>
              </a:spcAft>
            </a:pPr>
            <a:endParaRPr lang="en-US" sz="1800" b="1" i="0" u="none" strike="noStrike" kern="1200" dirty="0">
              <a:solidFill>
                <a:srgbClr val="000000"/>
              </a:solidFill>
              <a:effectLst/>
              <a:latin typeface="Tahoma" panose="020B060403050404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3D01FC7-DA91-C83B-7679-520CD95DB337}"/>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5" name="Table 5">
            <a:extLst>
              <a:ext uri="{FF2B5EF4-FFF2-40B4-BE49-F238E27FC236}">
                <a16:creationId xmlns:a16="http://schemas.microsoft.com/office/drawing/2014/main" id="{0CECAA39-20FE-9E0B-CE5E-75D416BB225D}"/>
              </a:ext>
            </a:extLst>
          </p:cNvPr>
          <p:cNvGraphicFramePr>
            <a:graphicFrameLocks noGrp="1"/>
          </p:cNvGraphicFramePr>
          <p:nvPr>
            <p:extLst>
              <p:ext uri="{D42A27DB-BD31-4B8C-83A1-F6EECF244321}">
                <p14:modId xmlns:p14="http://schemas.microsoft.com/office/powerpoint/2010/main" val="2398280462"/>
              </p:ext>
            </p:extLst>
          </p:nvPr>
        </p:nvGraphicFramePr>
        <p:xfrm>
          <a:off x="829843" y="1133475"/>
          <a:ext cx="7941513" cy="5667098"/>
        </p:xfrm>
        <a:graphic>
          <a:graphicData uri="http://schemas.openxmlformats.org/drawingml/2006/table">
            <a:tbl>
              <a:tblPr firstRow="1" bandRow="1">
                <a:tableStyleId>{3B4B98B0-60AC-42C2-AFA5-B58CD77FA1E5}</a:tableStyleId>
              </a:tblPr>
              <a:tblGrid>
                <a:gridCol w="769032">
                  <a:extLst>
                    <a:ext uri="{9D8B030D-6E8A-4147-A177-3AD203B41FA5}">
                      <a16:colId xmlns:a16="http://schemas.microsoft.com/office/drawing/2014/main" val="241533826"/>
                    </a:ext>
                  </a:extLst>
                </a:gridCol>
                <a:gridCol w="7172481">
                  <a:extLst>
                    <a:ext uri="{9D8B030D-6E8A-4147-A177-3AD203B41FA5}">
                      <a16:colId xmlns:a16="http://schemas.microsoft.com/office/drawing/2014/main" val="3423876586"/>
                    </a:ext>
                  </a:extLst>
                </a:gridCol>
              </a:tblGrid>
              <a:tr h="441043">
                <a:tc>
                  <a:txBody>
                    <a:bodyPr/>
                    <a:lstStyle/>
                    <a:p>
                      <a:r>
                        <a:rPr lang="en-US" sz="1400" b="1" u="none" strike="noStrike" kern="1200" dirty="0">
                          <a:solidFill>
                            <a:srgbClr val="000000"/>
                          </a:solidFill>
                          <a:effectLst/>
                        </a:rPr>
                        <a:t>What</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en-US" sz="1400" b="0" u="none" strike="noStrike" kern="1200" dirty="0">
                          <a:solidFill>
                            <a:srgbClr val="000000"/>
                          </a:solidFill>
                          <a:effectLst/>
                        </a:rPr>
                        <a:t>An essential internal control to reconcile bank cash and book cash transactions</a:t>
                      </a:r>
                      <a:endParaRPr lang="en-US" sz="14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365076753"/>
                  </a:ext>
                </a:extLst>
              </a:tr>
              <a:tr h="3153758">
                <a:tc>
                  <a:txBody>
                    <a:bodyPr/>
                    <a:lstStyle/>
                    <a:p>
                      <a:r>
                        <a:rPr lang="en-US" sz="1400" b="1" u="none" strike="noStrike" kern="1200" dirty="0">
                          <a:solidFill>
                            <a:srgbClr val="000000"/>
                          </a:solidFill>
                          <a:effectLst/>
                        </a:rPr>
                        <a:t>Why</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lgn="l" rtl="0" eaLnBrk="1" fontAlgn="t" latinLnBrk="0" hangingPunct="1">
                        <a:spcBef>
                          <a:spcPts val="0"/>
                        </a:spcBef>
                        <a:spcAft>
                          <a:spcPts val="0"/>
                        </a:spcAft>
                        <a:buFont typeface="Wingdings" panose="05000000000000000000" pitchFamily="2" charset="2"/>
                        <a:buChar char="Ø"/>
                      </a:pPr>
                      <a:r>
                        <a:rPr lang="en-US" sz="1400" b="0" u="none" strike="noStrike" kern="1200" dirty="0">
                          <a:solidFill>
                            <a:srgbClr val="000000"/>
                          </a:solidFill>
                          <a:effectLst/>
                        </a:rPr>
                        <a:t>Safeguarding of assets - Provide assurance regarding prevention or timely detection of unauthorized use of the organization’s assets </a:t>
                      </a:r>
                      <a:endParaRPr lang="en-US" sz="1400" b="0" u="none" strike="noStrike" dirty="0">
                        <a:effectLst/>
                      </a:endParaRPr>
                    </a:p>
                    <a:p>
                      <a:pPr marL="285750" indent="-285750" algn="l" rtl="0" eaLnBrk="1" fontAlgn="t" latinLnBrk="0" hangingPunct="1">
                        <a:spcBef>
                          <a:spcPts val="0"/>
                        </a:spcBef>
                        <a:spcAft>
                          <a:spcPts val="0"/>
                        </a:spcAft>
                        <a:buFont typeface="Wingdings" panose="05000000000000000000" pitchFamily="2" charset="2"/>
                        <a:buChar char="Ø"/>
                      </a:pPr>
                      <a:r>
                        <a:rPr lang="en-US" sz="1400" b="0" u="none" strike="noStrike" kern="1200" dirty="0">
                          <a:solidFill>
                            <a:srgbClr val="000000"/>
                          </a:solidFill>
                          <a:effectLst/>
                        </a:rPr>
                        <a:t>Errors or Omissions - Ensure both bank and book cash transactions are valid, complete and recorded accurately in a timely manner</a:t>
                      </a:r>
                      <a:endParaRPr lang="en-US" sz="1400" b="0" u="none" strike="noStrike" dirty="0">
                        <a:effectLst/>
                      </a:endParaRPr>
                    </a:p>
                    <a:p>
                      <a:pPr marL="285750" marR="0" indent="-285750" algn="l" rtl="0" eaLnBrk="1" fontAlgn="auto" latinLnBrk="0" hangingPunct="1">
                        <a:spcBef>
                          <a:spcPts val="0"/>
                        </a:spcBef>
                        <a:spcAft>
                          <a:spcPts val="0"/>
                        </a:spcAft>
                        <a:buFont typeface="Wingdings" panose="05000000000000000000" pitchFamily="2" charset="2"/>
                        <a:buChar char="Ø"/>
                      </a:pPr>
                      <a:r>
                        <a:rPr lang="en-US" sz="1400" b="0" u="none" strike="noStrike" kern="1200" dirty="0">
                          <a:solidFill>
                            <a:srgbClr val="000000"/>
                          </a:solidFill>
                          <a:effectLst/>
                        </a:rPr>
                        <a:t>Efficiency - Identify internal accounting procedures that need attention</a:t>
                      </a:r>
                      <a:endParaRPr lang="en-US" sz="1400" b="0" u="none" strike="noStrike" dirty="0">
                        <a:effectLst/>
                      </a:endParaRPr>
                    </a:p>
                    <a:p>
                      <a:pPr marL="285750" marR="0" indent="-285750" algn="l" rtl="0" eaLnBrk="1" fontAlgn="auto" latinLnBrk="0" hangingPunct="1">
                        <a:spcBef>
                          <a:spcPts val="0"/>
                        </a:spcBef>
                        <a:spcAft>
                          <a:spcPts val="0"/>
                        </a:spcAft>
                        <a:buFont typeface="Wingdings" panose="05000000000000000000" pitchFamily="2" charset="2"/>
                        <a:buChar char="Ø"/>
                      </a:pPr>
                      <a:r>
                        <a:rPr lang="en-US" sz="1400" b="0" u="none" strike="noStrike" kern="1200" dirty="0">
                          <a:solidFill>
                            <a:srgbClr val="000000"/>
                          </a:solidFill>
                          <a:effectLst/>
                        </a:rPr>
                        <a:t>Cash flow - Know how much cash you really have available </a:t>
                      </a:r>
                      <a:endParaRPr lang="en-US" sz="1400" b="0" u="none" strike="noStrike" dirty="0">
                        <a:effectLst/>
                      </a:endParaRPr>
                    </a:p>
                    <a:p>
                      <a:pPr marL="285750" marR="0" indent="-285750" algn="l" rtl="0" eaLnBrk="1" fontAlgn="auto" latinLnBrk="0" hangingPunct="1">
                        <a:spcBef>
                          <a:spcPts val="0"/>
                        </a:spcBef>
                        <a:spcAft>
                          <a:spcPts val="0"/>
                        </a:spcAft>
                        <a:buFont typeface="Wingdings" panose="05000000000000000000" pitchFamily="2" charset="2"/>
                        <a:buChar char="Ø"/>
                      </a:pPr>
                      <a:r>
                        <a:rPr lang="en-US" sz="1400" b="0" u="none" strike="noStrike" kern="1200" dirty="0">
                          <a:solidFill>
                            <a:srgbClr val="000000"/>
                          </a:solidFill>
                          <a:effectLst/>
                        </a:rPr>
                        <a:t>Fraud and Prevent Loss - Detect unusual transactions for possible frauds</a:t>
                      </a:r>
                    </a:p>
                    <a:p>
                      <a:pPr marL="0" marR="0" indent="0" algn="l" rtl="0" eaLnBrk="1" fontAlgn="auto" latinLnBrk="0" hangingPunct="1">
                        <a:spcBef>
                          <a:spcPts val="0"/>
                        </a:spcBef>
                        <a:spcAft>
                          <a:spcPts val="0"/>
                        </a:spcAft>
                      </a:pPr>
                      <a:endParaRPr lang="en-US" sz="1400" b="0" i="1" u="none" strike="noStrike" kern="1200" dirty="0">
                        <a:solidFill>
                          <a:srgbClr val="C00000"/>
                        </a:solidFill>
                        <a:effectLst/>
                      </a:endParaRPr>
                    </a:p>
                    <a:p>
                      <a:pPr marL="0" marR="0" indent="0" algn="l" rtl="0" eaLnBrk="1" fontAlgn="auto" latinLnBrk="0" hangingPunct="1">
                        <a:spcBef>
                          <a:spcPts val="0"/>
                        </a:spcBef>
                        <a:spcAft>
                          <a:spcPts val="0"/>
                        </a:spcAft>
                      </a:pPr>
                      <a:r>
                        <a:rPr lang="en-US" sz="1400" b="0" i="1" u="none" strike="noStrike" kern="1200" dirty="0">
                          <a:solidFill>
                            <a:srgbClr val="C00000"/>
                          </a:solidFill>
                          <a:effectLst/>
                        </a:rPr>
                        <a:t>Generally, if an error hits your account, you have 60 days after your statement is created to report errors. If there were multiple problem transactions from the same person, you have 30 days from the statement date to find the error and inform the bank.</a:t>
                      </a:r>
                      <a:endParaRPr lang="en-US" sz="1400" b="0" i="1"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70230184"/>
                  </a:ext>
                </a:extLst>
              </a:tr>
              <a:tr h="441043">
                <a:tc>
                  <a:txBody>
                    <a:bodyPr/>
                    <a:lstStyle/>
                    <a:p>
                      <a:r>
                        <a:rPr lang="en-US" sz="1400" b="1" u="none" strike="noStrike" kern="1200" dirty="0">
                          <a:solidFill>
                            <a:srgbClr val="000000"/>
                          </a:solidFill>
                          <a:effectLst/>
                        </a:rPr>
                        <a:t>When</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en-US" sz="1400" b="0" u="none" strike="noStrike" kern="1200" dirty="0">
                          <a:solidFill>
                            <a:srgbClr val="000000"/>
                          </a:solidFill>
                          <a:effectLst/>
                        </a:rPr>
                        <a:t>Ongoing with a monthly check point</a:t>
                      </a:r>
                      <a:endParaRPr lang="en-US" sz="14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47845130"/>
                  </a:ext>
                </a:extLst>
              </a:tr>
              <a:tr h="1631254">
                <a:tc>
                  <a:txBody>
                    <a:bodyPr/>
                    <a:lstStyle/>
                    <a:p>
                      <a:r>
                        <a:rPr lang="en-US" sz="1400" b="1" u="none" strike="noStrike" kern="1200" dirty="0">
                          <a:solidFill>
                            <a:srgbClr val="000000"/>
                          </a:solidFill>
                          <a:effectLst/>
                        </a:rPr>
                        <a:t>Who</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algn="l" rtl="0" eaLnBrk="1" fontAlgn="t" latinLnBrk="0" hangingPunct="1">
                        <a:spcBef>
                          <a:spcPts val="0"/>
                        </a:spcBef>
                        <a:spcAft>
                          <a:spcPts val="0"/>
                        </a:spcAft>
                      </a:pPr>
                      <a:r>
                        <a:rPr lang="en-US" sz="1400" b="0" u="none" strike="noStrike" kern="1200" dirty="0">
                          <a:solidFill>
                            <a:srgbClr val="000000"/>
                          </a:solidFill>
                          <a:effectLst/>
                        </a:rPr>
                        <a:t>Segregation of Duties: Staff who performs bank reconciliations should not record transactions in the same accounting period or have custody of cash.</a:t>
                      </a:r>
                      <a:endParaRPr lang="en-US" sz="1400" b="0" u="none" strike="noStrike" dirty="0">
                        <a:effectLst/>
                      </a:endParaRPr>
                    </a:p>
                    <a:p>
                      <a:pPr marL="0" algn="l" rtl="0" eaLnBrk="1" fontAlgn="t" latinLnBrk="0" hangingPunct="1">
                        <a:spcBef>
                          <a:spcPts val="0"/>
                        </a:spcBef>
                        <a:spcAft>
                          <a:spcPts val="0"/>
                        </a:spcAft>
                      </a:pPr>
                      <a:r>
                        <a:rPr lang="en-US" sz="1400" b="0" u="none" strike="noStrike" kern="1200" dirty="0">
                          <a:solidFill>
                            <a:srgbClr val="000000"/>
                          </a:solidFill>
                          <a:effectLst/>
                        </a:rPr>
                        <a:t>Example: Your employee stole some checks payable to the business and forged the endorsement. Bank cannot protect you from the actions of your employees. It is your responsibility to have separation of duties to catch the fraud.</a:t>
                      </a:r>
                      <a:endParaRPr lang="en-US" sz="1400" b="0" u="none" strike="noStrike" dirty="0">
                        <a:effectLst/>
                      </a:endParaRPr>
                    </a:p>
                    <a:p>
                      <a:pPr marL="0" marR="0" indent="0" algn="l" rtl="0" eaLnBrk="1" fontAlgn="auto" latinLnBrk="0" hangingPunct="1">
                        <a:spcBef>
                          <a:spcPts val="0"/>
                        </a:spcBef>
                        <a:spcAft>
                          <a:spcPts val="0"/>
                        </a:spcAft>
                      </a:pPr>
                      <a:endParaRPr lang="en-US" sz="14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21797496"/>
                  </a:ext>
                </a:extLst>
              </a:tr>
            </a:tbl>
          </a:graphicData>
        </a:graphic>
      </p:graphicFrame>
      <p:sp>
        <p:nvSpPr>
          <p:cNvPr id="6" name="Footer Placeholder 5">
            <a:extLst>
              <a:ext uri="{FF2B5EF4-FFF2-40B4-BE49-F238E27FC236}">
                <a16:creationId xmlns:a16="http://schemas.microsoft.com/office/drawing/2014/main" id="{7D40034A-A5A7-7411-0FA4-A8CEE77BEE29}"/>
              </a:ext>
            </a:extLst>
          </p:cNvPr>
          <p:cNvSpPr>
            <a:spLocks noGrp="1"/>
          </p:cNvSpPr>
          <p:nvPr>
            <p:ph type="ftr" sz="quarter" idx="11"/>
          </p:nvPr>
        </p:nvSpPr>
        <p:spPr/>
        <p:txBody>
          <a:bodyPr/>
          <a:lstStyle/>
          <a:p>
            <a:r>
              <a:rPr lang="en-US" sz="1200"/>
              <a:t>Uplift Education | School Finance Productivity</a:t>
            </a:r>
            <a:endParaRPr lang="en-US" sz="1200" dirty="0"/>
          </a:p>
        </p:txBody>
      </p:sp>
    </p:spTree>
    <p:extLst>
      <p:ext uri="{BB962C8B-B14F-4D97-AF65-F5344CB8AC3E}">
        <p14:creationId xmlns:p14="http://schemas.microsoft.com/office/powerpoint/2010/main" val="10835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1D36202-C46A-4ADB-BCF3-066464726545}"/>
              </a:ext>
            </a:extLst>
          </p:cNvPr>
          <p:cNvSpPr>
            <a:spLocks noGrp="1" noChangeArrowheads="1"/>
          </p:cNvSpPr>
          <p:nvPr>
            <p:ph type="title"/>
          </p:nvPr>
        </p:nvSpPr>
        <p:spPr>
          <a:xfrm>
            <a:off x="993724" y="390145"/>
            <a:ext cx="7632954" cy="676656"/>
          </a:xfrm>
        </p:spPr>
        <p:txBody>
          <a:bodyPr vert="horz" lIns="91440" tIns="45720" rIns="91440" bIns="45720" rtlCol="0">
            <a:normAutofit/>
          </a:bodyPr>
          <a:lstStyle/>
          <a:p>
            <a:pPr defTabSz="914400"/>
            <a:r>
              <a:rPr lang="en-US" altLang="en-US" spc="-50" dirty="0"/>
              <a:t>Bank Reconciliation</a:t>
            </a:r>
          </a:p>
        </p:txBody>
      </p:sp>
      <p:graphicFrame>
        <p:nvGraphicFramePr>
          <p:cNvPr id="10245" name="Content Placeholder 5">
            <a:extLst>
              <a:ext uri="{FF2B5EF4-FFF2-40B4-BE49-F238E27FC236}">
                <a16:creationId xmlns:a16="http://schemas.microsoft.com/office/drawing/2014/main" id="{974B4F40-F6EF-4DD2-9E47-9953051A7B97}"/>
              </a:ext>
            </a:extLst>
          </p:cNvPr>
          <p:cNvGraphicFramePr>
            <a:graphicFrameLocks noGrp="1"/>
          </p:cNvGraphicFramePr>
          <p:nvPr>
            <p:ph idx="1"/>
            <p:extLst>
              <p:ext uri="{D42A27DB-BD31-4B8C-83A1-F6EECF244321}">
                <p14:modId xmlns:p14="http://schemas.microsoft.com/office/powerpoint/2010/main" val="3654936145"/>
              </p:ext>
            </p:extLst>
          </p:nvPr>
        </p:nvGraphicFramePr>
        <p:xfrm>
          <a:off x="165100" y="1209676"/>
          <a:ext cx="8578850" cy="5670827"/>
        </p:xfrm>
        <a:graphic>
          <a:graphicData uri="http://schemas.openxmlformats.org/drawingml/2006/table">
            <a:tbl>
              <a:tblPr firstRow="1" bandRow="1">
                <a:tableStyleId>{3B4B98B0-60AC-42C2-AFA5-B58CD77FA1E5}</a:tableStyleId>
              </a:tblPr>
              <a:tblGrid>
                <a:gridCol w="739035">
                  <a:extLst>
                    <a:ext uri="{9D8B030D-6E8A-4147-A177-3AD203B41FA5}">
                      <a16:colId xmlns:a16="http://schemas.microsoft.com/office/drawing/2014/main" val="1387141783"/>
                    </a:ext>
                  </a:extLst>
                </a:gridCol>
                <a:gridCol w="394570">
                  <a:extLst>
                    <a:ext uri="{9D8B030D-6E8A-4147-A177-3AD203B41FA5}">
                      <a16:colId xmlns:a16="http://schemas.microsoft.com/office/drawing/2014/main" val="1576213957"/>
                    </a:ext>
                  </a:extLst>
                </a:gridCol>
                <a:gridCol w="7445245">
                  <a:extLst>
                    <a:ext uri="{9D8B030D-6E8A-4147-A177-3AD203B41FA5}">
                      <a16:colId xmlns:a16="http://schemas.microsoft.com/office/drawing/2014/main" val="2700338076"/>
                    </a:ext>
                  </a:extLst>
                </a:gridCol>
              </a:tblGrid>
              <a:tr h="732290">
                <a:tc>
                  <a:txBody>
                    <a:bodyPr/>
                    <a:lstStyle/>
                    <a:p>
                      <a:r>
                        <a:rPr lang="en-US" sz="1800" b="1" dirty="0">
                          <a:solidFill>
                            <a:srgbClr val="000048"/>
                          </a:solidFill>
                        </a:rPr>
                        <a:t>How</a:t>
                      </a:r>
                      <a:endParaRPr lang="en-US" sz="1200" b="1" dirty="0">
                        <a:solidFill>
                          <a:srgbClr val="000048"/>
                        </a:solidFill>
                      </a:endParaRPr>
                    </a:p>
                  </a:txBody>
                  <a:tcPr marL="65979" marR="65979" marT="32996" marB="32996"/>
                </a:tc>
                <a:tc>
                  <a:txBody>
                    <a:bodyPr/>
                    <a:lstStyle/>
                    <a:p>
                      <a:pPr marL="0" indent="0"/>
                      <a:r>
                        <a:rPr lang="en-US" sz="1200" b="0" dirty="0">
                          <a:solidFill>
                            <a:srgbClr val="000048"/>
                          </a:solidFill>
                        </a:rPr>
                        <a:t>1</a:t>
                      </a:r>
                    </a:p>
                  </a:txBody>
                  <a:tcPr marL="65979" marR="65979" marT="32996" marB="32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48"/>
                          </a:solidFill>
                        </a:rPr>
                        <a:t>Collect and organize all supporting transactions, including carryovers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solidFill>
                            <a:schemeClr val="accent2"/>
                          </a:solidFill>
                        </a:rPr>
                        <a:t>Need data for all puzzle pieces to perform process effectively and efficiently</a:t>
                      </a:r>
                    </a:p>
                  </a:txBody>
                  <a:tcPr marL="65979" marR="65979" marT="32996" marB="32996"/>
                </a:tc>
                <a:extLst>
                  <a:ext uri="{0D108BD9-81ED-4DB2-BD59-A6C34878D82A}">
                    <a16:rowId xmlns:a16="http://schemas.microsoft.com/office/drawing/2014/main" val="2275368186"/>
                  </a:ext>
                </a:extLst>
              </a:tr>
              <a:tr h="953572">
                <a:tc>
                  <a:txBody>
                    <a:bodyPr/>
                    <a:lstStyle/>
                    <a:p>
                      <a:endParaRPr lang="en-US" sz="1200" b="0">
                        <a:solidFill>
                          <a:srgbClr val="000048"/>
                        </a:solidFill>
                      </a:endParaRPr>
                    </a:p>
                  </a:txBody>
                  <a:tcPr marL="65979" marR="65979" marT="32996" marB="32996"/>
                </a:tc>
                <a:tc>
                  <a:txBody>
                    <a:bodyPr/>
                    <a:lstStyle/>
                    <a:p>
                      <a:r>
                        <a:rPr lang="en-US" sz="1200" b="0" dirty="0">
                          <a:solidFill>
                            <a:srgbClr val="000048"/>
                          </a:solidFill>
                        </a:rPr>
                        <a:t>2</a:t>
                      </a:r>
                    </a:p>
                  </a:txBody>
                  <a:tcPr marL="65979" marR="65979" marT="32996" marB="32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48"/>
                          </a:solidFill>
                        </a:rPr>
                        <a:t>Verify book integrity. Reconcile general ledger cash transactions are properly supported by subsidiary cash ledgers (i.e., disbursement, receipts, payroll)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solidFill>
                            <a:schemeClr val="accent2"/>
                          </a:solidFill>
                        </a:rPr>
                        <a:t>Example: void payroll checks not posted to the general ledger</a:t>
                      </a:r>
                    </a:p>
                  </a:txBody>
                  <a:tcPr marL="65979" marR="65979" marT="32996" marB="32996"/>
                </a:tc>
                <a:extLst>
                  <a:ext uri="{0D108BD9-81ED-4DB2-BD59-A6C34878D82A}">
                    <a16:rowId xmlns:a16="http://schemas.microsoft.com/office/drawing/2014/main" val="2332954932"/>
                  </a:ext>
                </a:extLst>
              </a:tr>
              <a:tr h="953572">
                <a:tc>
                  <a:txBody>
                    <a:bodyPr/>
                    <a:lstStyle/>
                    <a:p>
                      <a:endParaRPr lang="en-US" sz="1200" b="0" dirty="0">
                        <a:solidFill>
                          <a:srgbClr val="000048"/>
                        </a:solidFill>
                      </a:endParaRPr>
                    </a:p>
                  </a:txBody>
                  <a:tcPr marL="65979" marR="65979" marT="32996" marB="32996"/>
                </a:tc>
                <a:tc>
                  <a:txBody>
                    <a:bodyPr/>
                    <a:lstStyle/>
                    <a:p>
                      <a:r>
                        <a:rPr lang="en-US" sz="1200" b="0">
                          <a:solidFill>
                            <a:srgbClr val="000048"/>
                          </a:solidFill>
                        </a:rPr>
                        <a:t>3a</a:t>
                      </a:r>
                    </a:p>
                  </a:txBody>
                  <a:tcPr marL="65979" marR="65979" marT="32996" marB="32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48"/>
                          </a:solidFill>
                        </a:rPr>
                        <a:t>Reconcile (Indirect approach):  Identify unreconciled transactions that explain the difference between the book and cash ending balance.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solidFill>
                            <a:schemeClr val="accent2"/>
                          </a:solidFill>
                        </a:rPr>
                        <a:t>Less accurate: Matched transactions may not be valid.</a:t>
                      </a:r>
                    </a:p>
                  </a:txBody>
                  <a:tcPr marL="65979" marR="65979" marT="32996" marB="32996"/>
                </a:tc>
                <a:extLst>
                  <a:ext uri="{0D108BD9-81ED-4DB2-BD59-A6C34878D82A}">
                    <a16:rowId xmlns:a16="http://schemas.microsoft.com/office/drawing/2014/main" val="3179384805"/>
                  </a:ext>
                </a:extLst>
              </a:tr>
              <a:tr h="1042813">
                <a:tc>
                  <a:txBody>
                    <a:bodyPr/>
                    <a:lstStyle/>
                    <a:p>
                      <a:endParaRPr lang="en-US" sz="1200" b="0">
                        <a:solidFill>
                          <a:srgbClr val="000048"/>
                        </a:solidFill>
                      </a:endParaRPr>
                    </a:p>
                  </a:txBody>
                  <a:tcPr marL="65979" marR="65979" marT="32996" marB="32996"/>
                </a:tc>
                <a:tc>
                  <a:txBody>
                    <a:bodyPr/>
                    <a:lstStyle/>
                    <a:p>
                      <a:r>
                        <a:rPr lang="en-US" sz="1200" b="0">
                          <a:solidFill>
                            <a:srgbClr val="000048"/>
                          </a:solidFill>
                        </a:rPr>
                        <a:t>3b</a:t>
                      </a:r>
                    </a:p>
                  </a:txBody>
                  <a:tcPr marL="65979" marR="65979" marT="32996" marB="32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48"/>
                          </a:solidFill>
                        </a:rPr>
                        <a:t>Reconcile (Direct approach): Match bank and book transactions based on valid business transaction scenario with documented audit trails.  The remaining are unreconciled transactions.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solidFill>
                            <a:schemeClr val="accent2"/>
                          </a:solidFill>
                        </a:rPr>
                        <a:t>Preferred: Matched transactions are supported by valid reasons</a:t>
                      </a:r>
                    </a:p>
                  </a:txBody>
                  <a:tcPr marL="65979" marR="65979" marT="32996" marB="32996"/>
                </a:tc>
                <a:extLst>
                  <a:ext uri="{0D108BD9-81ED-4DB2-BD59-A6C34878D82A}">
                    <a16:rowId xmlns:a16="http://schemas.microsoft.com/office/drawing/2014/main" val="3423366263"/>
                  </a:ext>
                </a:extLst>
              </a:tr>
              <a:tr h="800821">
                <a:tc>
                  <a:txBody>
                    <a:bodyPr/>
                    <a:lstStyle/>
                    <a:p>
                      <a:endParaRPr lang="en-US" sz="1200" b="0">
                        <a:solidFill>
                          <a:srgbClr val="000048"/>
                        </a:solidFill>
                      </a:endParaRPr>
                    </a:p>
                  </a:txBody>
                  <a:tcPr marL="65979" marR="65979" marT="32996" marB="32996"/>
                </a:tc>
                <a:tc>
                  <a:txBody>
                    <a:bodyPr/>
                    <a:lstStyle/>
                    <a:p>
                      <a:r>
                        <a:rPr lang="en-US" sz="1200" b="0">
                          <a:solidFill>
                            <a:srgbClr val="000048"/>
                          </a:solidFill>
                        </a:rPr>
                        <a:t>4</a:t>
                      </a:r>
                    </a:p>
                  </a:txBody>
                  <a:tcPr marL="65979" marR="65979" marT="32996" marB="32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rgbClr val="000048"/>
                          </a:solidFill>
                        </a:rPr>
                        <a:t>Research, document and resolve unreconciled transactions with management approval.  Follow up on unusual transactions such as deposits in transit over 4 days, old checks and void/return checks.</a:t>
                      </a:r>
                    </a:p>
                  </a:txBody>
                  <a:tcPr marL="65979" marR="65979" marT="32996" marB="32996"/>
                </a:tc>
                <a:extLst>
                  <a:ext uri="{0D108BD9-81ED-4DB2-BD59-A6C34878D82A}">
                    <a16:rowId xmlns:a16="http://schemas.microsoft.com/office/drawing/2014/main" val="3218188862"/>
                  </a:ext>
                </a:extLst>
              </a:tr>
              <a:tr h="335000">
                <a:tc>
                  <a:txBody>
                    <a:bodyPr/>
                    <a:lstStyle/>
                    <a:p>
                      <a:endParaRPr lang="en-US" sz="1200" b="0">
                        <a:solidFill>
                          <a:srgbClr val="000048"/>
                        </a:solidFill>
                      </a:endParaRPr>
                    </a:p>
                  </a:txBody>
                  <a:tcPr marL="65979" marR="65979" marT="32996" marB="32996"/>
                </a:tc>
                <a:tc>
                  <a:txBody>
                    <a:bodyPr/>
                    <a:lstStyle/>
                    <a:p>
                      <a:r>
                        <a:rPr lang="en-US" sz="1200" b="0">
                          <a:solidFill>
                            <a:srgbClr val="000048"/>
                          </a:solidFill>
                        </a:rPr>
                        <a:t>5</a:t>
                      </a:r>
                    </a:p>
                  </a:txBody>
                  <a:tcPr marL="65979" marR="65979" marT="32996" marB="32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48"/>
                          </a:solidFill>
                        </a:rPr>
                        <a:t>Prepare bank reconciliation reports for management approval.</a:t>
                      </a:r>
                    </a:p>
                  </a:txBody>
                  <a:tcPr marL="65979" marR="65979" marT="32996" marB="32996"/>
                </a:tc>
                <a:extLst>
                  <a:ext uri="{0D108BD9-81ED-4DB2-BD59-A6C34878D82A}">
                    <a16:rowId xmlns:a16="http://schemas.microsoft.com/office/drawing/2014/main" val="3029447174"/>
                  </a:ext>
                </a:extLst>
              </a:tr>
              <a:tr h="335000">
                <a:tc>
                  <a:txBody>
                    <a:bodyPr/>
                    <a:lstStyle/>
                    <a:p>
                      <a:endParaRPr lang="en-US" sz="1200" b="0">
                        <a:solidFill>
                          <a:srgbClr val="000048"/>
                        </a:solidFill>
                      </a:endParaRPr>
                    </a:p>
                  </a:txBody>
                  <a:tcPr marL="65979" marR="65979" marT="32996" marB="32996"/>
                </a:tc>
                <a:tc>
                  <a:txBody>
                    <a:bodyPr/>
                    <a:lstStyle/>
                    <a:p>
                      <a:r>
                        <a:rPr lang="en-US" sz="1200" b="0">
                          <a:solidFill>
                            <a:srgbClr val="000048"/>
                          </a:solidFill>
                        </a:rPr>
                        <a:t>6</a:t>
                      </a:r>
                    </a:p>
                  </a:txBody>
                  <a:tcPr marL="65979" marR="65979" marT="32996" marB="32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48"/>
                          </a:solidFill>
                        </a:rPr>
                        <a:t>When data changes, identify the changes and perform the above steps again</a:t>
                      </a:r>
                    </a:p>
                  </a:txBody>
                  <a:tcPr marL="65979" marR="65979" marT="32996" marB="32996"/>
                </a:tc>
                <a:extLst>
                  <a:ext uri="{0D108BD9-81ED-4DB2-BD59-A6C34878D82A}">
                    <a16:rowId xmlns:a16="http://schemas.microsoft.com/office/drawing/2014/main" val="3954865460"/>
                  </a:ext>
                </a:extLst>
              </a:tr>
              <a:tr h="517759">
                <a:tc gridSpan="3">
                  <a:txBody>
                    <a:bodyPr/>
                    <a:lstStyle/>
                    <a:p>
                      <a:pPr algn="ctr"/>
                      <a:r>
                        <a:rPr lang="en-US" sz="2400" b="1" dirty="0">
                          <a:solidFill>
                            <a:srgbClr val="002060"/>
                          </a:solidFill>
                        </a:rPr>
                        <a:t>What happens if you only need to do step 4?</a:t>
                      </a:r>
                    </a:p>
                  </a:txBody>
                  <a:tcPr marL="65979" marR="65979" marT="32996" marB="32996"/>
                </a:tc>
                <a:tc hMerge="1">
                  <a:txBody>
                    <a:bodyPr/>
                    <a:lstStyle/>
                    <a:p>
                      <a:endParaRPr lang="en-US" sz="1600" b="1">
                        <a:solidFill>
                          <a:srgbClr val="000048"/>
                        </a:solidFill>
                      </a:endParaRPr>
                    </a:p>
                  </a:txBody>
                  <a:tcPr>
                    <a:solidFill>
                      <a:schemeClr val="bg1"/>
                    </a:solidFill>
                  </a:tcPr>
                </a:tc>
                <a:tc hMerge="1">
                  <a:txBody>
                    <a:bodyPr/>
                    <a:lstStyle/>
                    <a:p>
                      <a:endParaRPr lang="en-US" sz="1600" b="1">
                        <a:solidFill>
                          <a:srgbClr val="000048"/>
                        </a:solidFill>
                      </a:endParaRPr>
                    </a:p>
                  </a:txBody>
                  <a:tcPr>
                    <a:solidFill>
                      <a:schemeClr val="bg1"/>
                    </a:solidFill>
                  </a:tcPr>
                </a:tc>
                <a:extLst>
                  <a:ext uri="{0D108BD9-81ED-4DB2-BD59-A6C34878D82A}">
                    <a16:rowId xmlns:a16="http://schemas.microsoft.com/office/drawing/2014/main" val="4191687516"/>
                  </a:ext>
                </a:extLst>
              </a:tr>
            </a:tbl>
          </a:graphicData>
        </a:graphic>
      </p:graphicFrame>
      <p:sp>
        <p:nvSpPr>
          <p:cNvPr id="2" name="Slide Number Placeholder 1">
            <a:extLst>
              <a:ext uri="{FF2B5EF4-FFF2-40B4-BE49-F238E27FC236}">
                <a16:creationId xmlns:a16="http://schemas.microsoft.com/office/drawing/2014/main" id="{E6A19B96-C391-E3FB-1DE4-D83E07746E56}"/>
              </a:ext>
            </a:extLst>
          </p:cNvPr>
          <p:cNvSpPr>
            <a:spLocks noGrp="1"/>
          </p:cNvSpPr>
          <p:nvPr>
            <p:ph type="sldNum" sz="quarter" idx="12"/>
          </p:nvPr>
        </p:nvSpPr>
        <p:spPr/>
        <p:txBody>
          <a:bodyPr vert="horz" lIns="91440" tIns="45720" rIns="91440" bIns="45720" rtlCol="0">
            <a:normAutofit/>
          </a:bodyPr>
          <a:lstStyle/>
          <a:p>
            <a:pPr defTabSz="914400">
              <a:spcAft>
                <a:spcPts val="600"/>
              </a:spcAft>
            </a:pPr>
            <a:fld id="{D57F1E4F-1CFF-5643-939E-217C01CDF565}" type="slidenum">
              <a:rPr lang="en-US"/>
              <a:pPr defTabSz="914400">
                <a:spcAft>
                  <a:spcPts val="600"/>
                </a:spcAft>
              </a:pPr>
              <a:t>6</a:t>
            </a:fld>
            <a:endParaRPr lang="en-US"/>
          </a:p>
        </p:txBody>
      </p:sp>
      <p:sp>
        <p:nvSpPr>
          <p:cNvPr id="4" name="Footer Placeholder 3">
            <a:extLst>
              <a:ext uri="{FF2B5EF4-FFF2-40B4-BE49-F238E27FC236}">
                <a16:creationId xmlns:a16="http://schemas.microsoft.com/office/drawing/2014/main" id="{BF452B01-5135-4208-5B98-D12CD22EECC0}"/>
              </a:ext>
            </a:extLst>
          </p:cNvPr>
          <p:cNvSpPr>
            <a:spLocks noGrp="1"/>
          </p:cNvSpPr>
          <p:nvPr>
            <p:ph type="ftr" sz="quarter" idx="11"/>
          </p:nvPr>
        </p:nvSpPr>
        <p:spPr/>
        <p:txBody>
          <a:bodyPr/>
          <a:lstStyle/>
          <a:p>
            <a:r>
              <a:rPr lang="en-US" sz="1200"/>
              <a:t>Uplift Education | School Finance Productivity</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3D1BB09-D60F-457C-8422-4C994F5B5781}"/>
              </a:ext>
            </a:extLst>
          </p:cNvPr>
          <p:cNvSpPr>
            <a:spLocks noChangeArrowheads="1"/>
          </p:cNvSpPr>
          <p:nvPr/>
        </p:nvSpPr>
        <p:spPr bwMode="auto">
          <a:xfrm>
            <a:off x="3321050" y="1181100"/>
            <a:ext cx="29591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11287806" algn="ctr" rotWithShape="0">
                    <a:schemeClr val="bg2"/>
                  </a:outerShdw>
                </a:effectLst>
              </a14:hiddenEffects>
            </a:ext>
          </a:extLst>
        </p:spPr>
        <p:txBody>
          <a:bodyPr wrap="none" lIns="96661" tIns="48331" rIns="96661" bIns="48331" anchor="ctr"/>
          <a:lstStyle>
            <a:lvl1pPr defTabSz="966788">
              <a:spcBef>
                <a:spcPct val="20000"/>
              </a:spcBef>
              <a:buClr>
                <a:srgbClr val="F96F07"/>
              </a:buClr>
              <a:buFont typeface="Webdings" panose="05030102010509060703" pitchFamily="18" charset="2"/>
              <a:buChar char="4"/>
              <a:defRPr sz="2100" b="1">
                <a:solidFill>
                  <a:srgbClr val="000066"/>
                </a:solidFill>
                <a:latin typeface="Tahoma" panose="020B0604030504040204" pitchFamily="34" charset="0"/>
              </a:defRPr>
            </a:lvl1pPr>
            <a:lvl2pPr marL="482600" indent="-303213" defTabSz="966788">
              <a:spcBef>
                <a:spcPct val="20000"/>
              </a:spcBef>
              <a:buClr>
                <a:srgbClr val="CA3636"/>
              </a:buClr>
              <a:buSzPct val="65000"/>
              <a:buFont typeface="Wingdings" panose="05000000000000000000" pitchFamily="2" charset="2"/>
              <a:buChar char="n"/>
              <a:defRPr sz="2100">
                <a:solidFill>
                  <a:srgbClr val="000066"/>
                </a:solidFill>
                <a:latin typeface="Tahoma" panose="020B0604030504040204" pitchFamily="34" charset="0"/>
              </a:defRPr>
            </a:lvl2pPr>
            <a:lvl3pPr marL="966788" indent="-241300" defTabSz="966788">
              <a:spcBef>
                <a:spcPct val="20000"/>
              </a:spcBef>
              <a:buClr>
                <a:srgbClr val="F96F07"/>
              </a:buClr>
              <a:buChar char="•"/>
              <a:defRPr sz="1900">
                <a:solidFill>
                  <a:srgbClr val="000066"/>
                </a:solidFill>
                <a:latin typeface="Tahoma" panose="020B0604030504040204" pitchFamily="34" charset="0"/>
              </a:defRPr>
            </a:lvl3pPr>
            <a:lvl4pPr marL="1449388" indent="-241300" defTabSz="966788">
              <a:spcBef>
                <a:spcPct val="20000"/>
              </a:spcBef>
              <a:buClr>
                <a:srgbClr val="5E51AB"/>
              </a:buClr>
              <a:buChar char="–"/>
              <a:defRPr sz="1700">
                <a:solidFill>
                  <a:srgbClr val="000066"/>
                </a:solidFill>
                <a:latin typeface="Tahoma" panose="020B0604030504040204" pitchFamily="34" charset="0"/>
              </a:defRPr>
            </a:lvl4pPr>
            <a:lvl5pPr marL="1933575" indent="-241300" defTabSz="966788">
              <a:spcBef>
                <a:spcPct val="20000"/>
              </a:spcBef>
              <a:buClr>
                <a:srgbClr val="FF9900"/>
              </a:buClr>
              <a:buChar char="»"/>
              <a:defRPr sz="1700">
                <a:solidFill>
                  <a:srgbClr val="000066"/>
                </a:solidFill>
                <a:latin typeface="Tahoma" panose="020B0604030504040204" pitchFamily="34" charset="0"/>
              </a:defRPr>
            </a:lvl5pPr>
            <a:lvl6pPr marL="23907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6pPr>
            <a:lvl7pPr marL="28479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7pPr>
            <a:lvl8pPr marL="33051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8pPr>
            <a:lvl9pPr marL="3762375" indent="-241300" defTabSz="966788" eaLnBrk="0" fontAlgn="base" hangingPunct="0">
              <a:spcBef>
                <a:spcPct val="20000"/>
              </a:spcBef>
              <a:spcAft>
                <a:spcPct val="0"/>
              </a:spcAft>
              <a:buClr>
                <a:srgbClr val="FF9900"/>
              </a:buClr>
              <a:buChar char="»"/>
              <a:defRPr sz="1700">
                <a:solidFill>
                  <a:srgbClr val="000066"/>
                </a:solidFill>
                <a:latin typeface="Tahoma" panose="020B0604030504040204" pitchFamily="34" charset="0"/>
              </a:defRPr>
            </a:lvl9pPr>
          </a:lstStyle>
          <a:p>
            <a:pPr algn="ctr">
              <a:spcBef>
                <a:spcPct val="0"/>
              </a:spcBef>
              <a:buClrTx/>
              <a:buFontTx/>
              <a:buNone/>
            </a:pPr>
            <a:r>
              <a:rPr lang="en-US" altLang="en-US" sz="16900">
                <a:solidFill>
                  <a:schemeClr val="hlink"/>
                </a:solidFill>
              </a:rPr>
              <a:t>2</a:t>
            </a:r>
          </a:p>
        </p:txBody>
      </p:sp>
      <p:sp>
        <p:nvSpPr>
          <p:cNvPr id="3" name="Title 2">
            <a:extLst>
              <a:ext uri="{FF2B5EF4-FFF2-40B4-BE49-F238E27FC236}">
                <a16:creationId xmlns:a16="http://schemas.microsoft.com/office/drawing/2014/main" id="{57DFDE35-932D-D1E8-E471-AEC0A47CE52B}"/>
              </a:ext>
            </a:extLst>
          </p:cNvPr>
          <p:cNvSpPr>
            <a:spLocks noGrp="1"/>
          </p:cNvSpPr>
          <p:nvPr>
            <p:ph type="title"/>
          </p:nvPr>
        </p:nvSpPr>
        <p:spPr>
          <a:xfrm>
            <a:off x="993724" y="809549"/>
            <a:ext cx="7416927" cy="4311091"/>
          </a:xfrm>
        </p:spPr>
        <p:txBody>
          <a:bodyPr/>
          <a:lstStyle/>
          <a:p>
            <a:pPr algn="ctr"/>
            <a:r>
              <a:rPr lang="en-US" dirty="0"/>
              <a:t>Uplift Experience</a:t>
            </a:r>
          </a:p>
        </p:txBody>
      </p:sp>
      <p:sp>
        <p:nvSpPr>
          <p:cNvPr id="4" name="Subtitle 3">
            <a:extLst>
              <a:ext uri="{FF2B5EF4-FFF2-40B4-BE49-F238E27FC236}">
                <a16:creationId xmlns:a16="http://schemas.microsoft.com/office/drawing/2014/main" id="{11891159-17FB-C76F-0051-E8E4885AEB0F}"/>
              </a:ext>
            </a:extLst>
          </p:cNvPr>
          <p:cNvSpPr>
            <a:spLocks noGrp="1"/>
          </p:cNvSpPr>
          <p:nvPr>
            <p:ph type="body" idx="1"/>
          </p:nvPr>
        </p:nvSpPr>
        <p:spPr/>
        <p:txBody>
          <a:bodyPr/>
          <a:lstStyle/>
          <a:p>
            <a:pPr algn="ctr">
              <a:spcBef>
                <a:spcPct val="0"/>
              </a:spcBef>
              <a:buClrTx/>
              <a:buFontTx/>
              <a:buNone/>
            </a:pPr>
            <a:r>
              <a:rPr lang="en-US" altLang="en-US" sz="2000" b="0" dirty="0">
                <a:solidFill>
                  <a:srgbClr val="F96F07"/>
                </a:solidFill>
                <a:latin typeface="+mn-lt"/>
              </a:rPr>
              <a:t>From </a:t>
            </a:r>
            <a:r>
              <a:rPr lang="en-US" altLang="en-US" sz="2000" dirty="0">
                <a:solidFill>
                  <a:srgbClr val="F96F07"/>
                </a:solidFill>
              </a:rPr>
              <a:t>Deborah Curry</a:t>
            </a:r>
            <a:endParaRPr lang="en-US" altLang="en-US" sz="2000" b="0" dirty="0">
              <a:solidFill>
                <a:srgbClr val="F96F07"/>
              </a:solidFill>
              <a:latin typeface="+mn-lt"/>
            </a:endParaRPr>
          </a:p>
          <a:p>
            <a:pPr algn="ctr">
              <a:spcBef>
                <a:spcPct val="0"/>
              </a:spcBef>
              <a:buClrTx/>
              <a:buFontTx/>
              <a:buNone/>
            </a:pPr>
            <a:r>
              <a:rPr lang="en-US" altLang="en-US" sz="2000" b="0" dirty="0">
                <a:solidFill>
                  <a:srgbClr val="F96F07"/>
                </a:solidFill>
                <a:latin typeface="+mn-lt"/>
              </a:rPr>
              <a:t>Director of Accounting</a:t>
            </a:r>
          </a:p>
          <a:p>
            <a:pPr algn="ctr">
              <a:spcBef>
                <a:spcPct val="0"/>
              </a:spcBef>
              <a:buClrTx/>
              <a:buFontTx/>
              <a:buNone/>
            </a:pPr>
            <a:r>
              <a:rPr lang="en-US" altLang="en-US" sz="2000" b="0" dirty="0">
                <a:solidFill>
                  <a:srgbClr val="F96F07"/>
                </a:solidFill>
                <a:latin typeface="+mn-lt"/>
              </a:rPr>
              <a:t>Uplift Education</a:t>
            </a:r>
          </a:p>
          <a:p>
            <a:pPr algn="ctr">
              <a:spcBef>
                <a:spcPct val="0"/>
              </a:spcBef>
              <a:buClrTx/>
              <a:buFontTx/>
              <a:buNone/>
            </a:pPr>
            <a:endParaRPr lang="en-US" altLang="en-US" sz="700" b="0" dirty="0">
              <a:solidFill>
                <a:srgbClr val="F96F07"/>
              </a:solidFill>
              <a:latin typeface="+mn-lt"/>
            </a:endParaRPr>
          </a:p>
          <a:p>
            <a:pPr algn="ctr">
              <a:spcBef>
                <a:spcPct val="0"/>
              </a:spcBef>
              <a:buClrTx/>
              <a:buFontTx/>
              <a:buNone/>
            </a:pPr>
            <a:r>
              <a:rPr lang="en-US" altLang="en-US" sz="1600" b="0">
                <a:solidFill>
                  <a:srgbClr val="F96F07"/>
                </a:solidFill>
                <a:latin typeface="+mn-lt"/>
              </a:rPr>
              <a:t>dcurry@</a:t>
            </a:r>
            <a:r>
              <a:rPr lang="en-US" altLang="en-US" sz="1600" b="0" dirty="0">
                <a:solidFill>
                  <a:srgbClr val="F96F07"/>
                </a:solidFill>
                <a:latin typeface="+mn-lt"/>
              </a:rPr>
              <a:t>uplifteducation.org</a:t>
            </a:r>
            <a:endParaRPr lang="en-US" altLang="en-US" sz="2000" b="0" dirty="0">
              <a:solidFill>
                <a:srgbClr val="F96F07"/>
              </a:solidFill>
              <a:latin typeface="+mn-lt"/>
            </a:endParaRPr>
          </a:p>
        </p:txBody>
      </p:sp>
      <p:sp>
        <p:nvSpPr>
          <p:cNvPr id="2" name="Slide Number Placeholder 1">
            <a:extLst>
              <a:ext uri="{FF2B5EF4-FFF2-40B4-BE49-F238E27FC236}">
                <a16:creationId xmlns:a16="http://schemas.microsoft.com/office/drawing/2014/main" id="{93C449AF-67BE-CFBF-2B7D-6B8649B26307}"/>
              </a:ext>
            </a:extLst>
          </p:cNvPr>
          <p:cNvSpPr>
            <a:spLocks noGrp="1"/>
          </p:cNvSpPr>
          <p:nvPr>
            <p:ph type="sldNum" sz="quarter" idx="12"/>
          </p:nvPr>
        </p:nvSpPr>
        <p:spPr>
          <a:xfrm>
            <a:off x="8863108" y="6583681"/>
            <a:ext cx="720090" cy="633307"/>
          </a:xfrm>
        </p:spPr>
        <p:txBody>
          <a:bodyPr/>
          <a:lstStyle/>
          <a:p>
            <a:fld id="{D57F1E4F-1CFF-5643-939E-217C01CDF565}" type="slidenum">
              <a:rPr lang="en-US" smtClean="0"/>
              <a:pPr/>
              <a:t>7</a:t>
            </a:fld>
            <a:endParaRPr lang="en-US" dirty="0"/>
          </a:p>
        </p:txBody>
      </p:sp>
      <p:sp>
        <p:nvSpPr>
          <p:cNvPr id="5" name="Footer Placeholder 4">
            <a:extLst>
              <a:ext uri="{FF2B5EF4-FFF2-40B4-BE49-F238E27FC236}">
                <a16:creationId xmlns:a16="http://schemas.microsoft.com/office/drawing/2014/main" id="{45441986-F5B7-698D-C586-24B0E3549C3F}"/>
              </a:ext>
            </a:extLst>
          </p:cNvPr>
          <p:cNvSpPr>
            <a:spLocks noGrp="1"/>
          </p:cNvSpPr>
          <p:nvPr>
            <p:ph type="ftr" sz="quarter" idx="11"/>
          </p:nvPr>
        </p:nvSpPr>
        <p:spPr>
          <a:xfrm rot="16200000">
            <a:off x="7313073" y="4367272"/>
            <a:ext cx="3820160" cy="287536"/>
          </a:xfrm>
        </p:spPr>
        <p:txBody>
          <a:bodyPr/>
          <a:lstStyle/>
          <a:p>
            <a:r>
              <a:rPr lang="en-US" dirty="0"/>
              <a:t>Uplift Education | School Finance Productivity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38E17D66-4A67-4F90-AF5F-D629F388DC2D}"/>
              </a:ext>
            </a:extLst>
          </p:cNvPr>
          <p:cNvSpPr>
            <a:spLocks noGrp="1" noChangeArrowheads="1"/>
          </p:cNvSpPr>
          <p:nvPr>
            <p:ph type="title"/>
          </p:nvPr>
        </p:nvSpPr>
        <p:spPr/>
        <p:txBody>
          <a:bodyPr vert="horz" lIns="91440" tIns="45720" rIns="91440" bIns="45720" rtlCol="0" anchor="b">
            <a:normAutofit/>
          </a:bodyPr>
          <a:lstStyle/>
          <a:p>
            <a:pPr defTabSz="914400"/>
            <a:r>
              <a:rPr lang="en-US" altLang="en-US" sz="4800" spc="-50"/>
              <a:t>Uplift Challenges</a:t>
            </a:r>
          </a:p>
        </p:txBody>
      </p:sp>
      <p:graphicFrame>
        <p:nvGraphicFramePr>
          <p:cNvPr id="12292" name="Content Placeholder 2">
            <a:extLst>
              <a:ext uri="{FF2B5EF4-FFF2-40B4-BE49-F238E27FC236}">
                <a16:creationId xmlns:a16="http://schemas.microsoft.com/office/drawing/2014/main" id="{784D3D18-FB27-D643-4717-9B1DDF3A9529}"/>
              </a:ext>
            </a:extLst>
          </p:cNvPr>
          <p:cNvGraphicFramePr>
            <a:graphicFrameLocks noGrp="1"/>
          </p:cNvGraphicFramePr>
          <p:nvPr>
            <p:ph sz="half" idx="1"/>
            <p:extLst>
              <p:ext uri="{D42A27DB-BD31-4B8C-83A1-F6EECF244321}">
                <p14:modId xmlns:p14="http://schemas.microsoft.com/office/powerpoint/2010/main" val="276935357"/>
              </p:ext>
            </p:extLst>
          </p:nvPr>
        </p:nvGraphicFramePr>
        <p:xfrm>
          <a:off x="473536" y="2219366"/>
          <a:ext cx="8153142" cy="403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600AA72-3FCB-6071-8E27-E046B445CEFD}"/>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z="3200" smtClean="0"/>
              <a:pPr>
                <a:spcAft>
                  <a:spcPts val="600"/>
                </a:spcAft>
              </a:pPr>
              <a:t>8</a:t>
            </a:fld>
            <a:endParaRPr lang="en-US" sz="3200" dirty="0"/>
          </a:p>
        </p:txBody>
      </p:sp>
      <p:sp>
        <p:nvSpPr>
          <p:cNvPr id="3" name="Footer Placeholder 2">
            <a:extLst>
              <a:ext uri="{FF2B5EF4-FFF2-40B4-BE49-F238E27FC236}">
                <a16:creationId xmlns:a16="http://schemas.microsoft.com/office/drawing/2014/main" id="{C37CEC72-F815-711C-BDD7-EB79EAE2842A}"/>
              </a:ext>
            </a:extLst>
          </p:cNvPr>
          <p:cNvSpPr>
            <a:spLocks noGrp="1"/>
          </p:cNvSpPr>
          <p:nvPr>
            <p:ph type="ftr" sz="quarter" idx="11"/>
          </p:nvPr>
        </p:nvSpPr>
        <p:spPr/>
        <p:txBody>
          <a:bodyPr/>
          <a:lstStyle/>
          <a:p>
            <a:r>
              <a:rPr lang="en-US" dirty="0"/>
              <a:t>Uplift Education | School </a:t>
            </a:r>
            <a:r>
              <a:rPr lang="en-US" sz="1200" dirty="0"/>
              <a:t>Finance</a:t>
            </a:r>
            <a:r>
              <a:rPr lang="en-US" dirty="0"/>
              <a:t> Productivity</a:t>
            </a:r>
          </a:p>
        </p:txBody>
      </p:sp>
    </p:spTree>
  </p:cSld>
  <p:clrMapOvr>
    <a:masterClrMapping/>
  </p:clrMapOvr>
</p:sld>
</file>

<file path=ppt/theme/theme1.xml><?xml version="1.0" encoding="utf-8"?>
<a:theme xmlns:a="http://schemas.openxmlformats.org/drawingml/2006/main" name="View">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ord" ma:contentTypeID="0x010100399B19B69EC05D4DBC44DB83D2D5F58700A58A0C828118E947980131BBC65906D0" ma:contentTypeVersion="20" ma:contentTypeDescription="A blank Microsoft Word document." ma:contentTypeScope="" ma:versionID="f468ae5101d6acc7b15f90d8d5b3ef4f">
  <xsd:schema xmlns:xsd="http://www.w3.org/2001/XMLSchema" xmlns:xs="http://www.w3.org/2001/XMLSchema" xmlns:p="http://schemas.microsoft.com/office/2006/metadata/properties" xmlns:ns1="http://schemas.microsoft.com/sharepoint/v3" xmlns:ns2="37c26ef4-d23a-4d70-ae10-73faf1ed6545" xmlns:ns3="e7832630-5586-404d-b1bb-7c5efd447d0c" xmlns:ns4="af306d30-2113-46e2-9b6b-b4e7b6753287" targetNamespace="http://schemas.microsoft.com/office/2006/metadata/properties" ma:root="true" ma:fieldsID="4bcea57138e93d9162e10f06abf20a5b" ns1:_="" ns2:_="" ns3:_="" ns4:_="">
    <xsd:import namespace="http://schemas.microsoft.com/sharepoint/v3"/>
    <xsd:import namespace="37c26ef4-d23a-4d70-ae10-73faf1ed6545"/>
    <xsd:import namespace="e7832630-5586-404d-b1bb-7c5efd447d0c"/>
    <xsd:import namespace="af306d30-2113-46e2-9b6b-b4e7b67532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ServiceObjectDetectorVersions" minOccurs="0"/>
                <xsd:element ref="ns2:MediaServiceSearchPropertie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c26ef4-d23a-4d70-ae10-73faf1ed65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9eadaaf-fa10-4456-bd6a-e488b7d9b4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832630-5586-404d-b1bb-7c5efd447d0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306d30-2113-46e2-9b6b-b4e7b6753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afc1ce-b18e-471c-ad79-287f62d9b761}" ma:internalName="TaxCatchAll" ma:showField="CatchAllData" ma:web="af306d30-2113-46e2-9b6b-b4e7b6753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f306d30-2113-46e2-9b6b-b4e7b6753287" xsi:nil="true"/>
    <lcf76f155ced4ddcb4097134ff3c332f xmlns="37c26ef4-d23a-4d70-ae10-73faf1ed6545">
      <Terms xmlns="http://schemas.microsoft.com/office/infopath/2007/PartnerControls"/>
    </lcf76f155ced4ddcb4097134ff3c332f>
    <SharedWithUsers xmlns="e7832630-5586-404d-b1bb-7c5efd447d0c">
      <UserInfo>
        <DisplayName/>
        <AccountId xsi:nil="true"/>
        <AccountType/>
      </UserInfo>
    </SharedWithUsers>
  </documentManagement>
</p:properties>
</file>

<file path=customXml/itemProps1.xml><?xml version="1.0" encoding="utf-8"?>
<ds:datastoreItem xmlns:ds="http://schemas.openxmlformats.org/officeDocument/2006/customXml" ds:itemID="{0635DA1B-F4BA-4AC0-BD17-DB474F680B6F}">
  <ds:schemaRefs>
    <ds:schemaRef ds:uri="http://schemas.microsoft.com/office/2006/metadata/longProperties"/>
  </ds:schemaRefs>
</ds:datastoreItem>
</file>

<file path=customXml/itemProps2.xml><?xml version="1.0" encoding="utf-8"?>
<ds:datastoreItem xmlns:ds="http://schemas.openxmlformats.org/officeDocument/2006/customXml" ds:itemID="{5903057E-2A44-4800-9579-CF66CBE2A7B7}">
  <ds:schemaRefs>
    <ds:schemaRef ds:uri="http://schemas.microsoft.com/sharepoint/v3/contenttype/forms"/>
  </ds:schemaRefs>
</ds:datastoreItem>
</file>

<file path=customXml/itemProps3.xml><?xml version="1.0" encoding="utf-8"?>
<ds:datastoreItem xmlns:ds="http://schemas.openxmlformats.org/officeDocument/2006/customXml" ds:itemID="{4659A7BF-555A-49F5-B428-645864371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c26ef4-d23a-4d70-ae10-73faf1ed6545"/>
    <ds:schemaRef ds:uri="e7832630-5586-404d-b1bb-7c5efd447d0c"/>
    <ds:schemaRef ds:uri="af306d30-2113-46e2-9b6b-b4e7b6753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F042A96-0C56-4F92-885A-670CA615DB47}">
  <ds:schemaRefs>
    <ds:schemaRef ds:uri="http://schemas.microsoft.com/office/infopath/2007/PartnerControls"/>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4c7670da-eda9-4d5d-8545-20527bd8b8cf"/>
    <ds:schemaRef ds:uri="c8911d0b-f9a8-4841-b73a-311a7ec5b1f9"/>
    <ds:schemaRef ds:uri="http://purl.org/dc/dcmitype/"/>
    <ds:schemaRef ds:uri="http://schemas.microsoft.com/sharepoint/v3"/>
    <ds:schemaRef ds:uri="af306d30-2113-46e2-9b6b-b4e7b6753287"/>
    <ds:schemaRef ds:uri="37c26ef4-d23a-4d70-ae10-73faf1ed6545"/>
    <ds:schemaRef ds:uri="e7832630-5586-404d-b1bb-7c5efd447d0c"/>
  </ds:schemaRefs>
</ds:datastoreItem>
</file>

<file path=docProps/app.xml><?xml version="1.0" encoding="utf-8"?>
<Properties xmlns="http://schemas.openxmlformats.org/officeDocument/2006/extended-properties" xmlns:vt="http://schemas.openxmlformats.org/officeDocument/2006/docPropsVTypes">
  <Template>TM03457515[[fn=View]]</Template>
  <TotalTime>21420</TotalTime>
  <Words>1879</Words>
  <Application>Microsoft Office PowerPoint</Application>
  <PresentationFormat>Custom</PresentationFormat>
  <Paragraphs>248</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Century Schoolbook</vt:lpstr>
      <vt:lpstr>Tahoma</vt:lpstr>
      <vt:lpstr>Times New Roman</vt:lpstr>
      <vt:lpstr>Webdings</vt:lpstr>
      <vt:lpstr>Wingdings</vt:lpstr>
      <vt:lpstr>Wingdings 2</vt:lpstr>
      <vt:lpstr>View</vt:lpstr>
      <vt:lpstr>Increase Accounting Productivity and Quality through Expert Automation  Chapter: Bank Reconciliation </vt:lpstr>
      <vt:lpstr>Agenda</vt:lpstr>
      <vt:lpstr>Background</vt:lpstr>
      <vt:lpstr>SFP Productivity Beliefs</vt:lpstr>
      <vt:lpstr>Bank Reconciliation</vt:lpstr>
      <vt:lpstr>Bank Reconciliation</vt:lpstr>
      <vt:lpstr>Bank Reconciliation</vt:lpstr>
      <vt:lpstr>Uplift Experience</vt:lpstr>
      <vt:lpstr>Uplift Challenges</vt:lpstr>
      <vt:lpstr>Uplift Actions</vt:lpstr>
      <vt:lpstr>Demo</vt:lpstr>
      <vt:lpstr>Bank Reconciliation - Demo</vt:lpstr>
      <vt:lpstr>Bank Reconciliation - Demo</vt:lpstr>
      <vt:lpstr>Bank Reconciliation - Demo</vt:lpstr>
      <vt:lpstr>Bank Reconciliation - Demo</vt:lpstr>
      <vt:lpstr>Bank Reconciliation - Demo</vt:lpstr>
      <vt:lpstr>Bank Reconciliation - Demo</vt:lpstr>
      <vt:lpstr>Bank Reconciliation - Demo</vt:lpstr>
      <vt:lpstr>Bank Reconciliation - Demo</vt:lpstr>
      <vt:lpstr>Bank Reconciliation - Demo</vt:lpstr>
      <vt:lpstr>Bank Reconciliation - Demo</vt:lpstr>
      <vt:lpstr>Bank Reconciliation - Demo</vt:lpstr>
      <vt:lpstr>Bank Reconciliation - Demo</vt:lpstr>
      <vt:lpstr>Bank Reconciliation - Demo</vt:lpstr>
      <vt:lpstr>SFP Offer</vt:lpstr>
      <vt:lpstr>SFP Offers </vt:lpstr>
      <vt:lpstr>About SFP</vt:lpstr>
      <vt:lpstr>Questions and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Michael Hernandez</cp:lastModifiedBy>
  <cp:revision>387</cp:revision>
  <cp:lastPrinted>2000-10-19T14:19:21Z</cp:lastPrinted>
  <dcterms:created xsi:type="dcterms:W3CDTF">2000-10-23T15:29:50Z</dcterms:created>
  <dcterms:modified xsi:type="dcterms:W3CDTF">2025-01-23T14:37:41Z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Hinson Chan</vt:lpwstr>
  </property>
  <property fmtid="{D5CDD505-2E9C-101B-9397-08002B2CF9AE}" pid="3" name="Order">
    <vt:lpwstr>546800.000000000</vt:lpwstr>
  </property>
  <property fmtid="{D5CDD505-2E9C-101B-9397-08002B2CF9AE}" pid="4" name="ComplianceAssetId">
    <vt:lpwstr/>
  </property>
  <property fmtid="{D5CDD505-2E9C-101B-9397-08002B2CF9AE}" pid="5" name="SharedWithUsers">
    <vt:lpwstr/>
  </property>
  <property fmtid="{D5CDD505-2E9C-101B-9397-08002B2CF9AE}" pid="6" name="display_urn:schemas-microsoft-com:office:office#Author">
    <vt:lpwstr>Hinson Chan</vt:lpwstr>
  </property>
  <property fmtid="{D5CDD505-2E9C-101B-9397-08002B2CF9AE}" pid="7" name="ContentTypeId">
    <vt:lpwstr>0x010100399B19B69EC05D4DBC44DB83D2D5F58700A58A0C828118E947980131BBC65906D0</vt:lpwstr>
  </property>
  <property fmtid="{D5CDD505-2E9C-101B-9397-08002B2CF9AE}" pid="8" name="MediaServiceImageTags">
    <vt:lpwstr/>
  </property>
</Properties>
</file>